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67" r:id="rId2"/>
    <p:sldId id="295" r:id="rId3"/>
    <p:sldId id="288" r:id="rId4"/>
    <p:sldId id="265" r:id="rId5"/>
    <p:sldId id="261" r:id="rId6"/>
    <p:sldId id="296" r:id="rId7"/>
    <p:sldId id="286" r:id="rId8"/>
    <p:sldId id="271" r:id="rId9"/>
    <p:sldId id="298" r:id="rId10"/>
    <p:sldId id="297" r:id="rId11"/>
    <p:sldId id="299" r:id="rId12"/>
    <p:sldId id="273" r:id="rId13"/>
    <p:sldId id="301" r:id="rId14"/>
    <p:sldId id="262" r:id="rId15"/>
    <p:sldId id="290" r:id="rId16"/>
    <p:sldId id="276" r:id="rId17"/>
    <p:sldId id="275" r:id="rId18"/>
    <p:sldId id="289" r:id="rId19"/>
    <p:sldId id="272" r:id="rId20"/>
    <p:sldId id="259" r:id="rId21"/>
    <p:sldId id="291" r:id="rId22"/>
    <p:sldId id="287" r:id="rId23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800000"/>
    <a:srgbClr val="CC6600"/>
    <a:srgbClr val="E3CBCB"/>
    <a:srgbClr val="F3F3F3"/>
    <a:srgbClr val="0066FF"/>
    <a:srgbClr val="008000"/>
    <a:srgbClr val="ECDCD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87334" autoAdjust="0"/>
  </p:normalViewPr>
  <p:slideViewPr>
    <p:cSldViewPr>
      <p:cViewPr>
        <p:scale>
          <a:sx n="70" d="100"/>
          <a:sy n="70" d="100"/>
        </p:scale>
        <p:origin x="-227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8185484837196742E-2"/>
          <c:w val="0.60818976954810344"/>
          <c:h val="0.7214800207384364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7"/>
          <c:dPt>
            <c:idx val="0"/>
            <c:bubble3D val="0"/>
            <c:spPr>
              <a:solidFill>
                <a:srgbClr val="008000"/>
              </a:solidFill>
            </c:spPr>
          </c:dPt>
          <c:dPt>
            <c:idx val="1"/>
            <c:bubble3D val="0"/>
            <c:explosion val="0"/>
            <c:spPr>
              <a:solidFill>
                <a:srgbClr val="0066FF"/>
              </a:solidFill>
            </c:spPr>
          </c:dPt>
          <c:dLbls>
            <c:dLbl>
              <c:idx val="0"/>
              <c:delete val="1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Население Югры 1 626 755 чел.</c:v>
                </c:pt>
                <c:pt idx="1">
                  <c:v>Получатели мер социальной поддержки 399 048 чел.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 formatCode="0%">
                  <c:v>1</c:v>
                </c:pt>
                <c:pt idx="1">
                  <c:v>0.245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086895362880822"/>
          <c:y val="4.9707891535086889E-2"/>
          <c:w val="0.37182786142041557"/>
          <c:h val="0.90058421692982626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</c:v>
                </c:pt>
              </c:strCache>
            </c:strRef>
          </c:cat>
          <c:val>
            <c:numRef>
              <c:f>Лист1!$B$2:$B$6</c:f>
              <c:numCache>
                <c:formatCode>0</c:formatCode>
                <c:ptCount val="5"/>
                <c:pt idx="0">
                  <c:v>33788</c:v>
                </c:pt>
                <c:pt idx="1">
                  <c:v>32163</c:v>
                </c:pt>
                <c:pt idx="2">
                  <c:v>28984</c:v>
                </c:pt>
                <c:pt idx="3">
                  <c:v>25265</c:v>
                </c:pt>
                <c:pt idx="4">
                  <c:v>24849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граждан, которым субсидия предоставлена в размере фактических расходов на ЖКУ (чел.)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</c:v>
                </c:pt>
              </c:strCache>
            </c:strRef>
          </c:cat>
          <c:val>
            <c:numRef>
              <c:f>Лист1!$C$2:$C$6</c:f>
              <c:numCache>
                <c:formatCode>0</c:formatCode>
                <c:ptCount val="5"/>
                <c:pt idx="0">
                  <c:v>6208</c:v>
                </c:pt>
                <c:pt idx="1">
                  <c:v>5999</c:v>
                </c:pt>
                <c:pt idx="2">
                  <c:v>6156</c:v>
                </c:pt>
                <c:pt idx="3">
                  <c:v>7262</c:v>
                </c:pt>
                <c:pt idx="4">
                  <c:v>8017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765568"/>
        <c:axId val="94900224"/>
      </c:barChart>
      <c:catAx>
        <c:axId val="90765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4900224"/>
        <c:crosses val="autoZero"/>
        <c:auto val="1"/>
        <c:lblAlgn val="ctr"/>
        <c:lblOffset val="100"/>
        <c:noMultiLvlLbl val="0"/>
      </c:catAx>
      <c:valAx>
        <c:axId val="94900224"/>
        <c:scaling>
          <c:orientation val="minMax"/>
          <c:min val="15000"/>
        </c:scaling>
        <c:delete val="1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crossAx val="90765568"/>
        <c:crosses val="autoZero"/>
        <c:crossBetween val="between"/>
      </c:valAx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72416652779320811"/>
          <c:y val="0.24465300849699143"/>
          <c:w val="0.25084782246417064"/>
          <c:h val="0.54731487835938386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детей-сирот и детей, оставшихся без попечения родителей, зарегистрированных в автономном округе, чел.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6.2197826308407755E-3"/>
                  <c:y val="-1.06890480182336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m/d/yyyy</c:formatCode>
                <c:ptCount val="4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</c:numCache>
            </c:numRef>
          </c:cat>
          <c:val>
            <c:numRef>
              <c:f>Лист1!$B$2:$B$5</c:f>
              <c:numCache>
                <c:formatCode>#,##0</c:formatCode>
                <c:ptCount val="4"/>
                <c:pt idx="0">
                  <c:v>7514</c:v>
                </c:pt>
                <c:pt idx="1">
                  <c:v>7694</c:v>
                </c:pt>
                <c:pt idx="2">
                  <c:v>7871</c:v>
                </c:pt>
                <c:pt idx="3">
                  <c:v>7931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детей, воспитывающихся в семьях граждан, чел.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2.0214171113566375E-2"/>
                  <c:y val="5.344524009116832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434076181073084E-2"/>
                  <c:y val="5.344524009116832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879130523362873E-2"/>
                  <c:y val="2.13780960364673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2653858811913718E-2"/>
                  <c:y val="1.603357202735048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8873641442754493E-2"/>
                  <c:y val="2.40503580410257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m/d/yyyy</c:formatCode>
                <c:ptCount val="4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</c:numCache>
            </c:numRef>
          </c:cat>
          <c:val>
            <c:numRef>
              <c:f>Лист1!$C$2:$C$5</c:f>
              <c:numCache>
                <c:formatCode>#,##0</c:formatCode>
                <c:ptCount val="4"/>
                <c:pt idx="0">
                  <c:v>7191</c:v>
                </c:pt>
                <c:pt idx="1">
                  <c:v>7509</c:v>
                </c:pt>
                <c:pt idx="2">
                  <c:v>7783</c:v>
                </c:pt>
                <c:pt idx="3">
                  <c:v>7859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численность детей, воспитывающихся в организациях для детей-сирот и детей, оставшихся без попечения родителей, чел.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1.2439565261681437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884619603971258E-2"/>
                  <c:y val="-8.016786013675248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74728288550898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648369731305392E-3"/>
                  <c:y val="-1.06890480182336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994510919391617E-2"/>
                  <c:y val="-2.6722620045584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m/d/yyyy</c:formatCode>
                <c:ptCount val="4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320</c:v>
                </c:pt>
                <c:pt idx="1">
                  <c:v>179</c:v>
                </c:pt>
                <c:pt idx="2">
                  <c:v>84</c:v>
                </c:pt>
                <c:pt idx="3">
                  <c:v>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019776"/>
        <c:axId val="95021312"/>
      </c:barChart>
      <c:dateAx>
        <c:axId val="9501977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95021312"/>
        <c:crosses val="autoZero"/>
        <c:auto val="1"/>
        <c:lblOffset val="100"/>
        <c:baseTimeUnit val="years"/>
      </c:dateAx>
      <c:valAx>
        <c:axId val="9502131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#,##0" sourceLinked="1"/>
        <c:majorTickMark val="out"/>
        <c:minorTickMark val="none"/>
        <c:tickLblPos val="nextTo"/>
        <c:crossAx val="95019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516508870291579"/>
          <c:y val="1.5922052431884666E-2"/>
          <c:w val="0.33706018300853335"/>
          <c:h val="0.9681558951362306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dirty="0"/>
              <a:t>Объем средств, предоставленных из бюджета автономного округа на предоставление жилых помещений детям-сиротам </a:t>
            </a:r>
            <a:r>
              <a:rPr lang="ru-RU" dirty="0" smtClean="0"/>
              <a:t>(млн. </a:t>
            </a:r>
            <a:r>
              <a:rPr lang="ru-RU" dirty="0"/>
              <a:t>руб.)</a:t>
            </a:r>
          </a:p>
        </c:rich>
      </c:tx>
      <c:layout>
        <c:manualLayout>
          <c:xMode val="edge"/>
          <c:yMode val="edge"/>
          <c:x val="0.1329755027219198"/>
          <c:y val="8.328549914207063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средств, предоставленных из бюджета автономного округа на предоставление жилых помещений детям-сиротам (тыс. руб.)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912,4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1 007,9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954,5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635,1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954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5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912405.3</c:v>
                </c:pt>
                <c:pt idx="1">
                  <c:v>1007956.9</c:v>
                </c:pt>
                <c:pt idx="2">
                  <c:v>954524.3</c:v>
                </c:pt>
                <c:pt idx="3">
                  <c:v>635140.69999999995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5858048"/>
        <c:axId val="95881472"/>
      </c:barChart>
      <c:catAx>
        <c:axId val="9585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881472"/>
        <c:crosses val="autoZero"/>
        <c:auto val="1"/>
        <c:lblAlgn val="ctr"/>
        <c:lblOffset val="100"/>
        <c:noMultiLvlLbl val="0"/>
      </c:catAx>
      <c:valAx>
        <c:axId val="95881472"/>
        <c:scaling>
          <c:orientation val="minMax"/>
          <c:min val="400000"/>
        </c:scaling>
        <c:delete val="1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crossAx val="9585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нуждающихся, чел.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5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863</c:v>
                </c:pt>
                <c:pt idx="1">
                  <c:v>829</c:v>
                </c:pt>
                <c:pt idx="2">
                  <c:v>817</c:v>
                </c:pt>
                <c:pt idx="3">
                  <c:v>784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Приобретено жилых помещений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 algn="ctr">
                  <a:defRPr lang="ru-RU" sz="15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437</c:v>
                </c:pt>
                <c:pt idx="1">
                  <c:v>376</c:v>
                </c:pt>
                <c:pt idx="2">
                  <c:v>433</c:v>
                </c:pt>
                <c:pt idx="3">
                  <c:v>252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Предоставлено помещений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3076356001981088E-2"/>
                  <c:y val="2.44957350417854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834800286987842E-2"/>
                  <c:y val="9.3083793158784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076356001981088E-2"/>
                  <c:y val="3.4294029058499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15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366</c:v>
                </c:pt>
                <c:pt idx="1">
                  <c:v>381</c:v>
                </c:pt>
                <c:pt idx="2">
                  <c:v>377</c:v>
                </c:pt>
                <c:pt idx="3">
                  <c:v>497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716096"/>
        <c:axId val="95717632"/>
      </c:barChart>
      <c:catAx>
        <c:axId val="95716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aseline="0"/>
            </a:pPr>
            <a:endParaRPr lang="ru-RU"/>
          </a:p>
        </c:txPr>
        <c:crossAx val="95717632"/>
        <c:crosses val="autoZero"/>
        <c:auto val="1"/>
        <c:lblAlgn val="ctr"/>
        <c:lblOffset val="100"/>
        <c:noMultiLvlLbl val="0"/>
      </c:catAx>
      <c:valAx>
        <c:axId val="9571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7160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538C84-89DC-471A-B85B-A738E213E21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07E307-2D25-4CBA-8626-994BE86975F8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dirty="0" smtClean="0"/>
            <a:t>2013 </a:t>
          </a:r>
          <a:r>
            <a:rPr lang="ru-RU" sz="1800" dirty="0" smtClean="0"/>
            <a:t>год </a:t>
          </a:r>
          <a:endParaRPr lang="ru-RU" sz="1800" dirty="0"/>
        </a:p>
      </dgm:t>
    </dgm:pt>
    <dgm:pt modelId="{68DE37AB-FEFF-4B41-8414-99BF206C52EB}" type="parTrans" cxnId="{DA36D9A6-E10E-438E-8922-BFDE5DAF1736}">
      <dgm:prSet/>
      <dgm:spPr/>
      <dgm:t>
        <a:bodyPr/>
        <a:lstStyle/>
        <a:p>
          <a:endParaRPr lang="ru-RU"/>
        </a:p>
      </dgm:t>
    </dgm:pt>
    <dgm:pt modelId="{AABF668F-8036-4E81-BCB5-E0428E638D17}" type="sibTrans" cxnId="{DA36D9A6-E10E-438E-8922-BFDE5DAF1736}">
      <dgm:prSet/>
      <dgm:spPr/>
      <dgm:t>
        <a:bodyPr/>
        <a:lstStyle/>
        <a:p>
          <a:endParaRPr lang="ru-RU"/>
        </a:p>
      </dgm:t>
    </dgm:pt>
    <dgm:pt modelId="{A35FE9F9-EBC7-4CAB-BB67-74B070D899CD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dirty="0" smtClean="0"/>
            <a:t>2014 </a:t>
          </a:r>
          <a:r>
            <a:rPr lang="ru-RU" sz="1800" dirty="0" smtClean="0"/>
            <a:t>год </a:t>
          </a:r>
          <a:endParaRPr lang="ru-RU" sz="1800" dirty="0"/>
        </a:p>
      </dgm:t>
    </dgm:pt>
    <dgm:pt modelId="{B14A69B7-BC2E-4D6A-BA31-E92E9B0E6B40}" type="parTrans" cxnId="{A4ECC0CC-337A-4746-AA7A-0E40594B9E81}">
      <dgm:prSet/>
      <dgm:spPr/>
      <dgm:t>
        <a:bodyPr/>
        <a:lstStyle/>
        <a:p>
          <a:endParaRPr lang="ru-RU"/>
        </a:p>
      </dgm:t>
    </dgm:pt>
    <dgm:pt modelId="{CBCE7A43-D08D-40F2-95E8-DDA516230109}" type="sibTrans" cxnId="{A4ECC0CC-337A-4746-AA7A-0E40594B9E81}">
      <dgm:prSet/>
      <dgm:spPr/>
      <dgm:t>
        <a:bodyPr/>
        <a:lstStyle/>
        <a:p>
          <a:endParaRPr lang="ru-RU"/>
        </a:p>
      </dgm:t>
    </dgm:pt>
    <dgm:pt modelId="{19008E27-2FB2-4547-AD69-E1CE3BFF572A}">
      <dgm:prSet phldrT="[Текст]" custT="1"/>
      <dgm:spPr/>
      <dgm:t>
        <a:bodyPr/>
        <a:lstStyle/>
        <a:p>
          <a:pPr algn="r"/>
          <a:r>
            <a:rPr lang="ru-RU" sz="1800" dirty="0" smtClean="0"/>
            <a:t>   </a:t>
          </a:r>
          <a:r>
            <a:rPr lang="ru-RU" sz="1800" dirty="0" smtClean="0"/>
            <a:t>2016 </a:t>
          </a:r>
          <a:r>
            <a:rPr lang="ru-RU" sz="1800" dirty="0" smtClean="0"/>
            <a:t>год</a:t>
          </a:r>
          <a:endParaRPr lang="ru-RU" sz="1800" dirty="0"/>
        </a:p>
      </dgm:t>
    </dgm:pt>
    <dgm:pt modelId="{8BA1C7D3-FD93-46EE-848A-17A3505CFBD4}" type="parTrans" cxnId="{F453E169-C67E-4F03-9CDC-8B4A51949C29}">
      <dgm:prSet/>
      <dgm:spPr/>
      <dgm:t>
        <a:bodyPr/>
        <a:lstStyle/>
        <a:p>
          <a:endParaRPr lang="ru-RU"/>
        </a:p>
      </dgm:t>
    </dgm:pt>
    <dgm:pt modelId="{6970228C-41D8-48A4-A9B4-F6B5B568CDDF}" type="sibTrans" cxnId="{F453E169-C67E-4F03-9CDC-8B4A51949C29}">
      <dgm:prSet/>
      <dgm:spPr/>
      <dgm:t>
        <a:bodyPr/>
        <a:lstStyle/>
        <a:p>
          <a:endParaRPr lang="ru-RU"/>
        </a:p>
      </dgm:t>
    </dgm:pt>
    <dgm:pt modelId="{DFD9891E-6C1A-4B94-8E8C-C1D8FF249416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dirty="0" smtClean="0"/>
            <a:t>2015 </a:t>
          </a:r>
          <a:r>
            <a:rPr lang="ru-RU" sz="1800" dirty="0" smtClean="0"/>
            <a:t>год </a:t>
          </a:r>
          <a:endParaRPr lang="ru-RU" sz="1800" dirty="0"/>
        </a:p>
      </dgm:t>
    </dgm:pt>
    <dgm:pt modelId="{AD5B9216-BE6C-4637-9B56-07707C346C80}" type="parTrans" cxnId="{5C8650FF-D497-4706-B0C3-E06E6CB13563}">
      <dgm:prSet/>
      <dgm:spPr/>
      <dgm:t>
        <a:bodyPr/>
        <a:lstStyle/>
        <a:p>
          <a:endParaRPr lang="ru-RU"/>
        </a:p>
      </dgm:t>
    </dgm:pt>
    <dgm:pt modelId="{6E24D083-3109-4F00-A719-D212DEB01DC1}" type="sibTrans" cxnId="{5C8650FF-D497-4706-B0C3-E06E6CB13563}">
      <dgm:prSet/>
      <dgm:spPr/>
      <dgm:t>
        <a:bodyPr/>
        <a:lstStyle/>
        <a:p>
          <a:endParaRPr lang="ru-RU"/>
        </a:p>
      </dgm:t>
    </dgm:pt>
    <dgm:pt modelId="{55DBF937-C38B-4F3C-ABB9-B652821D2571}">
      <dgm:prSet phldrT="[Текст]"/>
      <dgm:spPr/>
      <dgm:t>
        <a:bodyPr/>
        <a:lstStyle/>
        <a:p>
          <a:endParaRPr lang="ru-RU"/>
        </a:p>
      </dgm:t>
    </dgm:pt>
    <dgm:pt modelId="{A0998BA2-790C-4502-A3DD-716345E209BF}" type="parTrans" cxnId="{27DE1A9B-34F2-4859-9966-0BE576E7548D}">
      <dgm:prSet/>
      <dgm:spPr/>
      <dgm:t>
        <a:bodyPr/>
        <a:lstStyle/>
        <a:p>
          <a:endParaRPr lang="ru-RU"/>
        </a:p>
      </dgm:t>
    </dgm:pt>
    <dgm:pt modelId="{61943861-E73C-43D2-ABA4-C478D48A450B}" type="sibTrans" cxnId="{27DE1A9B-34F2-4859-9966-0BE576E7548D}">
      <dgm:prSet/>
      <dgm:spPr/>
      <dgm:t>
        <a:bodyPr/>
        <a:lstStyle/>
        <a:p>
          <a:endParaRPr lang="ru-RU"/>
        </a:p>
      </dgm:t>
    </dgm:pt>
    <dgm:pt modelId="{3D56A6C1-22A4-45D3-BCD7-E2D26016421A}">
      <dgm:prSet phldrT="[Текст]"/>
      <dgm:spPr/>
      <dgm:t>
        <a:bodyPr/>
        <a:lstStyle/>
        <a:p>
          <a:endParaRPr lang="ru-RU"/>
        </a:p>
      </dgm:t>
    </dgm:pt>
    <dgm:pt modelId="{57211390-4188-4ADC-971C-D2D8910A0C67}" type="parTrans" cxnId="{EDDC46DD-B49F-43B4-A236-58F90A2F3600}">
      <dgm:prSet/>
      <dgm:spPr/>
      <dgm:t>
        <a:bodyPr/>
        <a:lstStyle/>
        <a:p>
          <a:endParaRPr lang="ru-RU"/>
        </a:p>
      </dgm:t>
    </dgm:pt>
    <dgm:pt modelId="{0AD22B24-1F70-4ED2-B153-E979C1526C37}" type="sibTrans" cxnId="{EDDC46DD-B49F-43B4-A236-58F90A2F3600}">
      <dgm:prSet/>
      <dgm:spPr/>
      <dgm:t>
        <a:bodyPr/>
        <a:lstStyle/>
        <a:p>
          <a:endParaRPr lang="ru-RU"/>
        </a:p>
      </dgm:t>
    </dgm:pt>
    <dgm:pt modelId="{BCB7AA0F-AEBF-436D-8742-826191115ABC}">
      <dgm:prSet phldrT="[Текст]"/>
      <dgm:spPr/>
      <dgm:t>
        <a:bodyPr/>
        <a:lstStyle/>
        <a:p>
          <a:endParaRPr lang="ru-RU"/>
        </a:p>
      </dgm:t>
    </dgm:pt>
    <dgm:pt modelId="{B9C2B8BF-2C65-4B65-92BE-439EA4B5D3EC}" type="parTrans" cxnId="{682F36D6-AA46-4851-9DF8-23552F7CF7F3}">
      <dgm:prSet/>
      <dgm:spPr/>
      <dgm:t>
        <a:bodyPr/>
        <a:lstStyle/>
        <a:p>
          <a:endParaRPr lang="ru-RU"/>
        </a:p>
      </dgm:t>
    </dgm:pt>
    <dgm:pt modelId="{DE872FEB-D46B-420B-B7C0-C9A5379D39D8}" type="sibTrans" cxnId="{682F36D6-AA46-4851-9DF8-23552F7CF7F3}">
      <dgm:prSet/>
      <dgm:spPr/>
      <dgm:t>
        <a:bodyPr/>
        <a:lstStyle/>
        <a:p>
          <a:endParaRPr lang="ru-RU"/>
        </a:p>
      </dgm:t>
    </dgm:pt>
    <dgm:pt modelId="{B84C5C1D-D100-45E6-82CA-E2888055FA45}">
      <dgm:prSet/>
      <dgm:spPr/>
      <dgm:t>
        <a:bodyPr/>
        <a:lstStyle/>
        <a:p>
          <a:endParaRPr lang="ru-RU"/>
        </a:p>
      </dgm:t>
    </dgm:pt>
    <dgm:pt modelId="{F1AC7A56-724D-48A3-B8CD-F43DCB9AB5A5}" type="parTrans" cxnId="{31EF623A-2177-4B73-9C6B-803FFE9A63F6}">
      <dgm:prSet/>
      <dgm:spPr/>
      <dgm:t>
        <a:bodyPr/>
        <a:lstStyle/>
        <a:p>
          <a:endParaRPr lang="ru-RU"/>
        </a:p>
      </dgm:t>
    </dgm:pt>
    <dgm:pt modelId="{5EE12A68-EC9F-47B8-874A-2AECF609ACBA}" type="sibTrans" cxnId="{31EF623A-2177-4B73-9C6B-803FFE9A63F6}">
      <dgm:prSet/>
      <dgm:spPr/>
      <dgm:t>
        <a:bodyPr/>
        <a:lstStyle/>
        <a:p>
          <a:endParaRPr lang="ru-RU"/>
        </a:p>
      </dgm:t>
    </dgm:pt>
    <dgm:pt modelId="{DEAE7EFC-DD1C-4692-A716-4F76A3DFF5DD}">
      <dgm:prSet/>
      <dgm:spPr/>
      <dgm:t>
        <a:bodyPr/>
        <a:lstStyle/>
        <a:p>
          <a:endParaRPr lang="ru-RU"/>
        </a:p>
      </dgm:t>
    </dgm:pt>
    <dgm:pt modelId="{72F58A5C-874E-4207-8852-10E38BD4906C}" type="parTrans" cxnId="{184A38E2-4591-4AD7-B31B-A5127D826D5B}">
      <dgm:prSet/>
      <dgm:spPr/>
      <dgm:t>
        <a:bodyPr/>
        <a:lstStyle/>
        <a:p>
          <a:endParaRPr lang="ru-RU"/>
        </a:p>
      </dgm:t>
    </dgm:pt>
    <dgm:pt modelId="{EFD5E3EF-31D9-435B-B031-1C43A66628E0}" type="sibTrans" cxnId="{184A38E2-4591-4AD7-B31B-A5127D826D5B}">
      <dgm:prSet/>
      <dgm:spPr/>
      <dgm:t>
        <a:bodyPr/>
        <a:lstStyle/>
        <a:p>
          <a:endParaRPr lang="ru-RU"/>
        </a:p>
      </dgm:t>
    </dgm:pt>
    <dgm:pt modelId="{C60AC511-4F21-4443-AC0A-7E19DCDC955F}">
      <dgm:prSet/>
      <dgm:spPr/>
      <dgm:t>
        <a:bodyPr/>
        <a:lstStyle/>
        <a:p>
          <a:endParaRPr lang="ru-RU"/>
        </a:p>
      </dgm:t>
    </dgm:pt>
    <dgm:pt modelId="{67116011-8C3B-4F95-B2E5-BE922AD1ADA7}" type="parTrans" cxnId="{F89BA79E-8AFD-44A6-A98C-50E3F0752364}">
      <dgm:prSet/>
      <dgm:spPr/>
      <dgm:t>
        <a:bodyPr/>
        <a:lstStyle/>
        <a:p>
          <a:endParaRPr lang="ru-RU"/>
        </a:p>
      </dgm:t>
    </dgm:pt>
    <dgm:pt modelId="{2E826BDF-2A51-4CD4-B87D-2671C8D1886B}" type="sibTrans" cxnId="{F89BA79E-8AFD-44A6-A98C-50E3F0752364}">
      <dgm:prSet/>
      <dgm:spPr/>
      <dgm:t>
        <a:bodyPr/>
        <a:lstStyle/>
        <a:p>
          <a:endParaRPr lang="ru-RU"/>
        </a:p>
      </dgm:t>
    </dgm:pt>
    <dgm:pt modelId="{52160458-C6AD-4146-9F4B-49E55AD5CEC1}">
      <dgm:prSet/>
      <dgm:spPr/>
      <dgm:t>
        <a:bodyPr/>
        <a:lstStyle/>
        <a:p>
          <a:endParaRPr lang="ru-RU"/>
        </a:p>
      </dgm:t>
    </dgm:pt>
    <dgm:pt modelId="{AF706675-9E27-4258-8787-3776049B255F}" type="parTrans" cxnId="{65F3A918-D651-4A9E-9B69-025D6AB88D05}">
      <dgm:prSet/>
      <dgm:spPr/>
      <dgm:t>
        <a:bodyPr/>
        <a:lstStyle/>
        <a:p>
          <a:endParaRPr lang="ru-RU"/>
        </a:p>
      </dgm:t>
    </dgm:pt>
    <dgm:pt modelId="{08CC20E8-06ED-41AE-895B-069FCEEA9526}" type="sibTrans" cxnId="{65F3A918-D651-4A9E-9B69-025D6AB88D05}">
      <dgm:prSet/>
      <dgm:spPr/>
      <dgm:t>
        <a:bodyPr/>
        <a:lstStyle/>
        <a:p>
          <a:endParaRPr lang="ru-RU"/>
        </a:p>
      </dgm:t>
    </dgm:pt>
    <dgm:pt modelId="{62E6A27D-767D-4C54-BE0D-1D60BED0DC30}">
      <dgm:prSet/>
      <dgm:spPr/>
      <dgm:t>
        <a:bodyPr/>
        <a:lstStyle/>
        <a:p>
          <a:endParaRPr lang="ru-RU"/>
        </a:p>
      </dgm:t>
    </dgm:pt>
    <dgm:pt modelId="{171C8CBD-1FFB-47CD-9DF9-BFCECF65919F}" type="parTrans" cxnId="{B3BE83EC-C30E-4C5F-8D88-48E83CB2B14D}">
      <dgm:prSet/>
      <dgm:spPr/>
      <dgm:t>
        <a:bodyPr/>
        <a:lstStyle/>
        <a:p>
          <a:endParaRPr lang="ru-RU"/>
        </a:p>
      </dgm:t>
    </dgm:pt>
    <dgm:pt modelId="{8BB4A445-04CA-43B7-8783-3AEFFC40E76F}" type="sibTrans" cxnId="{B3BE83EC-C30E-4C5F-8D88-48E83CB2B14D}">
      <dgm:prSet/>
      <dgm:spPr/>
      <dgm:t>
        <a:bodyPr/>
        <a:lstStyle/>
        <a:p>
          <a:endParaRPr lang="ru-RU"/>
        </a:p>
      </dgm:t>
    </dgm:pt>
    <dgm:pt modelId="{CCC1AD90-19BF-4C4E-97E7-8E538327A567}">
      <dgm:prSet/>
      <dgm:spPr/>
      <dgm:t>
        <a:bodyPr/>
        <a:lstStyle/>
        <a:p>
          <a:endParaRPr lang="ru-RU"/>
        </a:p>
      </dgm:t>
    </dgm:pt>
    <dgm:pt modelId="{8B8F5AA8-9AFE-4817-830B-9759EF487CF6}" type="parTrans" cxnId="{F22C84B8-ABF5-4620-9C61-154C8B1FAE13}">
      <dgm:prSet/>
      <dgm:spPr/>
      <dgm:t>
        <a:bodyPr/>
        <a:lstStyle/>
        <a:p>
          <a:endParaRPr lang="ru-RU"/>
        </a:p>
      </dgm:t>
    </dgm:pt>
    <dgm:pt modelId="{19991E88-42B7-4AD7-9E76-9D07FF0BCDD3}" type="sibTrans" cxnId="{F22C84B8-ABF5-4620-9C61-154C8B1FAE13}">
      <dgm:prSet/>
      <dgm:spPr/>
      <dgm:t>
        <a:bodyPr/>
        <a:lstStyle/>
        <a:p>
          <a:endParaRPr lang="ru-RU"/>
        </a:p>
      </dgm:t>
    </dgm:pt>
    <dgm:pt modelId="{670D495F-A958-43AE-AACF-51A50931D766}">
      <dgm:prSet/>
      <dgm:spPr/>
      <dgm:t>
        <a:bodyPr/>
        <a:lstStyle/>
        <a:p>
          <a:endParaRPr lang="ru-RU"/>
        </a:p>
      </dgm:t>
    </dgm:pt>
    <dgm:pt modelId="{476B3E21-0577-4EC1-911D-7424B8882A74}" type="parTrans" cxnId="{158A7777-1B9B-4C40-9199-9BCA4279D05B}">
      <dgm:prSet/>
      <dgm:spPr/>
      <dgm:t>
        <a:bodyPr/>
        <a:lstStyle/>
        <a:p>
          <a:endParaRPr lang="ru-RU"/>
        </a:p>
      </dgm:t>
    </dgm:pt>
    <dgm:pt modelId="{3D2AC04B-CB5A-48EC-95D3-3E4AC867AB62}" type="sibTrans" cxnId="{158A7777-1B9B-4C40-9199-9BCA4279D05B}">
      <dgm:prSet/>
      <dgm:spPr/>
      <dgm:t>
        <a:bodyPr/>
        <a:lstStyle/>
        <a:p>
          <a:endParaRPr lang="ru-RU"/>
        </a:p>
      </dgm:t>
    </dgm:pt>
    <dgm:pt modelId="{6AAE2DD1-09B3-4166-94C2-B5ECBFBF532A}">
      <dgm:prSet/>
      <dgm:spPr/>
      <dgm:t>
        <a:bodyPr/>
        <a:lstStyle/>
        <a:p>
          <a:endParaRPr lang="ru-RU"/>
        </a:p>
      </dgm:t>
    </dgm:pt>
    <dgm:pt modelId="{04BBFBD1-B002-410F-9133-6D1E4D2CB96A}" type="parTrans" cxnId="{354D4115-DEAE-48CC-BCB4-0FB91C34E75A}">
      <dgm:prSet/>
      <dgm:spPr/>
      <dgm:t>
        <a:bodyPr/>
        <a:lstStyle/>
        <a:p>
          <a:endParaRPr lang="ru-RU"/>
        </a:p>
      </dgm:t>
    </dgm:pt>
    <dgm:pt modelId="{7555EE98-7C86-4787-B39C-F8605108D0B6}" type="sibTrans" cxnId="{354D4115-DEAE-48CC-BCB4-0FB91C34E75A}">
      <dgm:prSet/>
      <dgm:spPr/>
      <dgm:t>
        <a:bodyPr/>
        <a:lstStyle/>
        <a:p>
          <a:endParaRPr lang="ru-RU"/>
        </a:p>
      </dgm:t>
    </dgm:pt>
    <dgm:pt modelId="{422CB96C-DA2B-438D-A4DB-BBA2456D5FB7}">
      <dgm:prSet/>
      <dgm:spPr/>
      <dgm:t>
        <a:bodyPr/>
        <a:lstStyle/>
        <a:p>
          <a:endParaRPr lang="ru-RU"/>
        </a:p>
      </dgm:t>
    </dgm:pt>
    <dgm:pt modelId="{FD12CFFA-AD11-46D0-91DE-14C5C3C61160}" type="parTrans" cxnId="{23125B70-8598-421B-B17A-78675F7AF621}">
      <dgm:prSet/>
      <dgm:spPr/>
      <dgm:t>
        <a:bodyPr/>
        <a:lstStyle/>
        <a:p>
          <a:endParaRPr lang="ru-RU"/>
        </a:p>
      </dgm:t>
    </dgm:pt>
    <dgm:pt modelId="{3531F2C2-3B07-4C1D-80B2-01B154F02671}" type="sibTrans" cxnId="{23125B70-8598-421B-B17A-78675F7AF621}">
      <dgm:prSet/>
      <dgm:spPr/>
      <dgm:t>
        <a:bodyPr/>
        <a:lstStyle/>
        <a:p>
          <a:endParaRPr lang="ru-RU"/>
        </a:p>
      </dgm:t>
    </dgm:pt>
    <dgm:pt modelId="{408057FC-6DA5-4153-8C72-A462B34C9427}">
      <dgm:prSet/>
      <dgm:spPr/>
      <dgm:t>
        <a:bodyPr/>
        <a:lstStyle/>
        <a:p>
          <a:endParaRPr lang="ru-RU"/>
        </a:p>
      </dgm:t>
    </dgm:pt>
    <dgm:pt modelId="{A970A901-1CA4-4371-B75A-11F947D735E3}" type="parTrans" cxnId="{0C4F630B-EFB5-4BCB-880D-F0B754320676}">
      <dgm:prSet/>
      <dgm:spPr/>
      <dgm:t>
        <a:bodyPr/>
        <a:lstStyle/>
        <a:p>
          <a:endParaRPr lang="ru-RU"/>
        </a:p>
      </dgm:t>
    </dgm:pt>
    <dgm:pt modelId="{F03D75F5-598D-45A4-8988-A58B28827CBD}" type="sibTrans" cxnId="{0C4F630B-EFB5-4BCB-880D-F0B754320676}">
      <dgm:prSet/>
      <dgm:spPr/>
      <dgm:t>
        <a:bodyPr/>
        <a:lstStyle/>
        <a:p>
          <a:endParaRPr lang="ru-RU"/>
        </a:p>
      </dgm:t>
    </dgm:pt>
    <dgm:pt modelId="{4B6B1D17-2C73-4599-8516-B9ABA887795A}">
      <dgm:prSet/>
      <dgm:spPr/>
      <dgm:t>
        <a:bodyPr/>
        <a:lstStyle/>
        <a:p>
          <a:endParaRPr lang="ru-RU"/>
        </a:p>
      </dgm:t>
    </dgm:pt>
    <dgm:pt modelId="{95846A4B-FD48-448E-947D-E3EE10A1EF14}" type="parTrans" cxnId="{30934BD9-7FC5-4BC3-9CE4-B85A05597BA3}">
      <dgm:prSet/>
      <dgm:spPr/>
      <dgm:t>
        <a:bodyPr/>
        <a:lstStyle/>
        <a:p>
          <a:endParaRPr lang="ru-RU"/>
        </a:p>
      </dgm:t>
    </dgm:pt>
    <dgm:pt modelId="{2084AB09-CE5C-4705-A7C3-3A78859483C1}" type="sibTrans" cxnId="{30934BD9-7FC5-4BC3-9CE4-B85A05597BA3}">
      <dgm:prSet/>
      <dgm:spPr/>
      <dgm:t>
        <a:bodyPr/>
        <a:lstStyle/>
        <a:p>
          <a:endParaRPr lang="ru-RU"/>
        </a:p>
      </dgm:t>
    </dgm:pt>
    <dgm:pt modelId="{7BCFAEFC-A7A2-4127-BCB7-036C82F8AC78}">
      <dgm:prSet/>
      <dgm:spPr/>
      <dgm:t>
        <a:bodyPr/>
        <a:lstStyle/>
        <a:p>
          <a:endParaRPr lang="ru-RU"/>
        </a:p>
      </dgm:t>
    </dgm:pt>
    <dgm:pt modelId="{28068E8C-B492-4EBE-8F03-5E6446A8C9FA}" type="parTrans" cxnId="{22B5A85D-285E-4BDA-9742-C2CA97079E3C}">
      <dgm:prSet/>
      <dgm:spPr/>
      <dgm:t>
        <a:bodyPr/>
        <a:lstStyle/>
        <a:p>
          <a:endParaRPr lang="ru-RU"/>
        </a:p>
      </dgm:t>
    </dgm:pt>
    <dgm:pt modelId="{56AD4FC3-97CB-4789-B4E4-D896602A1502}" type="sibTrans" cxnId="{22B5A85D-285E-4BDA-9742-C2CA97079E3C}">
      <dgm:prSet/>
      <dgm:spPr/>
      <dgm:t>
        <a:bodyPr/>
        <a:lstStyle/>
        <a:p>
          <a:endParaRPr lang="ru-RU"/>
        </a:p>
      </dgm:t>
    </dgm:pt>
    <dgm:pt modelId="{7D35732A-955E-4DA0-A24D-907C246B4811}">
      <dgm:prSet/>
      <dgm:spPr/>
      <dgm:t>
        <a:bodyPr/>
        <a:lstStyle/>
        <a:p>
          <a:endParaRPr lang="ru-RU"/>
        </a:p>
      </dgm:t>
    </dgm:pt>
    <dgm:pt modelId="{0AB0F2BD-04B5-422C-984F-6362284A7581}" type="parTrans" cxnId="{F02183CF-70AC-4935-8C12-3782DC8560BC}">
      <dgm:prSet/>
      <dgm:spPr/>
      <dgm:t>
        <a:bodyPr/>
        <a:lstStyle/>
        <a:p>
          <a:endParaRPr lang="ru-RU"/>
        </a:p>
      </dgm:t>
    </dgm:pt>
    <dgm:pt modelId="{B1E44C9B-6CA8-4E2E-B1C1-CDBEE04B5E95}" type="sibTrans" cxnId="{F02183CF-70AC-4935-8C12-3782DC8560BC}">
      <dgm:prSet/>
      <dgm:spPr/>
      <dgm:t>
        <a:bodyPr/>
        <a:lstStyle/>
        <a:p>
          <a:endParaRPr lang="ru-RU"/>
        </a:p>
      </dgm:t>
    </dgm:pt>
    <dgm:pt modelId="{A13C1CF4-05B1-4119-AF52-43D4A64DAD52}">
      <dgm:prSet/>
      <dgm:spPr/>
      <dgm:t>
        <a:bodyPr/>
        <a:lstStyle/>
        <a:p>
          <a:endParaRPr lang="ru-RU"/>
        </a:p>
      </dgm:t>
    </dgm:pt>
    <dgm:pt modelId="{8EC7821C-448A-4B26-B50F-E882D7B765D7}" type="parTrans" cxnId="{9390BC55-D0E7-41E0-AA11-CCCB72AFABF2}">
      <dgm:prSet/>
      <dgm:spPr/>
      <dgm:t>
        <a:bodyPr/>
        <a:lstStyle/>
        <a:p>
          <a:endParaRPr lang="ru-RU"/>
        </a:p>
      </dgm:t>
    </dgm:pt>
    <dgm:pt modelId="{4B791019-4D1E-459E-B47F-9321926969AC}" type="sibTrans" cxnId="{9390BC55-D0E7-41E0-AA11-CCCB72AFABF2}">
      <dgm:prSet/>
      <dgm:spPr/>
      <dgm:t>
        <a:bodyPr/>
        <a:lstStyle/>
        <a:p>
          <a:endParaRPr lang="ru-RU"/>
        </a:p>
      </dgm:t>
    </dgm:pt>
    <dgm:pt modelId="{559C1C41-1CE9-47E6-9B42-DB8B5D13C3D6}">
      <dgm:prSet/>
      <dgm:spPr/>
      <dgm:t>
        <a:bodyPr/>
        <a:lstStyle/>
        <a:p>
          <a:endParaRPr lang="ru-RU"/>
        </a:p>
      </dgm:t>
    </dgm:pt>
    <dgm:pt modelId="{A688BE3F-51BC-4367-8DDC-773A9ABCA1F7}" type="parTrans" cxnId="{ACA80F4C-8B80-4A91-9FB5-EBE8B5126DC0}">
      <dgm:prSet/>
      <dgm:spPr/>
      <dgm:t>
        <a:bodyPr/>
        <a:lstStyle/>
        <a:p>
          <a:endParaRPr lang="ru-RU"/>
        </a:p>
      </dgm:t>
    </dgm:pt>
    <dgm:pt modelId="{9F270AC8-1CC7-4DF5-A2A0-03D54472677C}" type="sibTrans" cxnId="{ACA80F4C-8B80-4A91-9FB5-EBE8B5126DC0}">
      <dgm:prSet/>
      <dgm:spPr/>
      <dgm:t>
        <a:bodyPr/>
        <a:lstStyle/>
        <a:p>
          <a:endParaRPr lang="ru-RU"/>
        </a:p>
      </dgm:t>
    </dgm:pt>
    <dgm:pt modelId="{49A287F6-387C-451D-A957-8945199B3BDC}">
      <dgm:prSet/>
      <dgm:spPr/>
      <dgm:t>
        <a:bodyPr/>
        <a:lstStyle/>
        <a:p>
          <a:endParaRPr lang="ru-RU"/>
        </a:p>
      </dgm:t>
    </dgm:pt>
    <dgm:pt modelId="{23D362CA-A0F5-474C-868F-EEB73DF714FB}" type="parTrans" cxnId="{65A93104-A397-4918-B2DC-633CD137E22A}">
      <dgm:prSet/>
      <dgm:spPr/>
      <dgm:t>
        <a:bodyPr/>
        <a:lstStyle/>
        <a:p>
          <a:endParaRPr lang="ru-RU"/>
        </a:p>
      </dgm:t>
    </dgm:pt>
    <dgm:pt modelId="{62740099-DD65-4B05-AA86-E91620A5E9C2}" type="sibTrans" cxnId="{65A93104-A397-4918-B2DC-633CD137E22A}">
      <dgm:prSet/>
      <dgm:spPr/>
      <dgm:t>
        <a:bodyPr/>
        <a:lstStyle/>
        <a:p>
          <a:endParaRPr lang="ru-RU"/>
        </a:p>
      </dgm:t>
    </dgm:pt>
    <dgm:pt modelId="{2AD3918A-EC49-4096-9035-BD31FA7B468C}">
      <dgm:prSet/>
      <dgm:spPr/>
      <dgm:t>
        <a:bodyPr/>
        <a:lstStyle/>
        <a:p>
          <a:endParaRPr lang="ru-RU"/>
        </a:p>
      </dgm:t>
    </dgm:pt>
    <dgm:pt modelId="{F2E5E160-5E2F-46E1-BE11-6570C93CBAD3}" type="parTrans" cxnId="{AB3CF5D6-BD27-42B3-BF17-F1353567FEA7}">
      <dgm:prSet/>
      <dgm:spPr/>
      <dgm:t>
        <a:bodyPr/>
        <a:lstStyle/>
        <a:p>
          <a:endParaRPr lang="ru-RU"/>
        </a:p>
      </dgm:t>
    </dgm:pt>
    <dgm:pt modelId="{9D0DC6A8-E566-4CF1-9ECA-9988D491389E}" type="sibTrans" cxnId="{AB3CF5D6-BD27-42B3-BF17-F1353567FEA7}">
      <dgm:prSet/>
      <dgm:spPr/>
      <dgm:t>
        <a:bodyPr/>
        <a:lstStyle/>
        <a:p>
          <a:endParaRPr lang="ru-RU"/>
        </a:p>
      </dgm:t>
    </dgm:pt>
    <dgm:pt modelId="{A4898FA2-2D38-4EE9-9570-0BEECE23FA2F}">
      <dgm:prSet/>
      <dgm:spPr/>
      <dgm:t>
        <a:bodyPr/>
        <a:lstStyle/>
        <a:p>
          <a:endParaRPr lang="ru-RU"/>
        </a:p>
      </dgm:t>
    </dgm:pt>
    <dgm:pt modelId="{F5B69BC3-C434-4174-808E-979DF0FACF86}" type="parTrans" cxnId="{167E7D99-98D8-45C4-B98A-9566BABDC233}">
      <dgm:prSet/>
      <dgm:spPr/>
      <dgm:t>
        <a:bodyPr/>
        <a:lstStyle/>
        <a:p>
          <a:endParaRPr lang="ru-RU"/>
        </a:p>
      </dgm:t>
    </dgm:pt>
    <dgm:pt modelId="{465D084A-DAA2-4033-AB82-5111831DB427}" type="sibTrans" cxnId="{167E7D99-98D8-45C4-B98A-9566BABDC233}">
      <dgm:prSet/>
      <dgm:spPr/>
      <dgm:t>
        <a:bodyPr/>
        <a:lstStyle/>
        <a:p>
          <a:endParaRPr lang="ru-RU"/>
        </a:p>
      </dgm:t>
    </dgm:pt>
    <dgm:pt modelId="{EAA39E70-33D0-4F4B-ABD9-4A068E888CAA}">
      <dgm:prSet/>
      <dgm:spPr/>
      <dgm:t>
        <a:bodyPr/>
        <a:lstStyle/>
        <a:p>
          <a:endParaRPr lang="ru-RU"/>
        </a:p>
      </dgm:t>
    </dgm:pt>
    <dgm:pt modelId="{4DC3B3B0-78F7-4AEA-AC1D-AC98E6048AFE}" type="parTrans" cxnId="{5247C59C-1091-4F5A-9CD2-1074604F9B75}">
      <dgm:prSet/>
      <dgm:spPr/>
      <dgm:t>
        <a:bodyPr/>
        <a:lstStyle/>
        <a:p>
          <a:endParaRPr lang="ru-RU"/>
        </a:p>
      </dgm:t>
    </dgm:pt>
    <dgm:pt modelId="{5ADA9E91-8EEA-4B07-9510-1DC5EC3DEC7A}" type="sibTrans" cxnId="{5247C59C-1091-4F5A-9CD2-1074604F9B75}">
      <dgm:prSet/>
      <dgm:spPr/>
      <dgm:t>
        <a:bodyPr/>
        <a:lstStyle/>
        <a:p>
          <a:endParaRPr lang="ru-RU"/>
        </a:p>
      </dgm:t>
    </dgm:pt>
    <dgm:pt modelId="{FFCF6551-A4D3-4996-9FD3-020F447C3635}">
      <dgm:prSet/>
      <dgm:spPr/>
      <dgm:t>
        <a:bodyPr/>
        <a:lstStyle/>
        <a:p>
          <a:endParaRPr lang="ru-RU"/>
        </a:p>
      </dgm:t>
    </dgm:pt>
    <dgm:pt modelId="{3FF44EDD-DF35-44E8-B24D-824E88365E6B}" type="parTrans" cxnId="{124E4EA8-79A6-461C-9D14-BDCEE4965015}">
      <dgm:prSet/>
      <dgm:spPr/>
      <dgm:t>
        <a:bodyPr/>
        <a:lstStyle/>
        <a:p>
          <a:endParaRPr lang="ru-RU"/>
        </a:p>
      </dgm:t>
    </dgm:pt>
    <dgm:pt modelId="{F0486CF6-B399-483A-9160-64E28332353C}" type="sibTrans" cxnId="{124E4EA8-79A6-461C-9D14-BDCEE4965015}">
      <dgm:prSet/>
      <dgm:spPr/>
      <dgm:t>
        <a:bodyPr/>
        <a:lstStyle/>
        <a:p>
          <a:endParaRPr lang="ru-RU"/>
        </a:p>
      </dgm:t>
    </dgm:pt>
    <dgm:pt modelId="{303D3907-45CF-4F54-AF10-25E7794856D1}">
      <dgm:prSet/>
      <dgm:spPr/>
      <dgm:t>
        <a:bodyPr/>
        <a:lstStyle/>
        <a:p>
          <a:endParaRPr lang="ru-RU"/>
        </a:p>
      </dgm:t>
    </dgm:pt>
    <dgm:pt modelId="{0AC8DD22-119E-486A-AE40-0BC79A606D1D}" type="parTrans" cxnId="{0F92A201-09ED-4BE7-9FD4-A2745247FD00}">
      <dgm:prSet/>
      <dgm:spPr/>
      <dgm:t>
        <a:bodyPr/>
        <a:lstStyle/>
        <a:p>
          <a:endParaRPr lang="ru-RU"/>
        </a:p>
      </dgm:t>
    </dgm:pt>
    <dgm:pt modelId="{2C60C218-92E7-4C85-8E4B-5959EDF51C83}" type="sibTrans" cxnId="{0F92A201-09ED-4BE7-9FD4-A2745247FD00}">
      <dgm:prSet/>
      <dgm:spPr/>
      <dgm:t>
        <a:bodyPr/>
        <a:lstStyle/>
        <a:p>
          <a:endParaRPr lang="ru-RU"/>
        </a:p>
      </dgm:t>
    </dgm:pt>
    <dgm:pt modelId="{59F252CE-BBAF-4CD9-90BA-239DB9D6E18D}">
      <dgm:prSet/>
      <dgm:spPr/>
      <dgm:t>
        <a:bodyPr/>
        <a:lstStyle/>
        <a:p>
          <a:endParaRPr lang="ru-RU"/>
        </a:p>
      </dgm:t>
    </dgm:pt>
    <dgm:pt modelId="{6BA47014-F210-4586-8789-1E8CA06843B1}" type="parTrans" cxnId="{9B4D8E3B-6624-4F17-9308-0F40E3051F24}">
      <dgm:prSet/>
      <dgm:spPr/>
      <dgm:t>
        <a:bodyPr/>
        <a:lstStyle/>
        <a:p>
          <a:endParaRPr lang="ru-RU"/>
        </a:p>
      </dgm:t>
    </dgm:pt>
    <dgm:pt modelId="{9790FFCB-B2B7-4F2C-856F-9EA5F470BA9B}" type="sibTrans" cxnId="{9B4D8E3B-6624-4F17-9308-0F40E3051F24}">
      <dgm:prSet/>
      <dgm:spPr/>
      <dgm:t>
        <a:bodyPr/>
        <a:lstStyle/>
        <a:p>
          <a:endParaRPr lang="ru-RU"/>
        </a:p>
      </dgm:t>
    </dgm:pt>
    <dgm:pt modelId="{F2911EBB-CD54-4AD6-8B3C-59781795BF1D}">
      <dgm:prSet/>
      <dgm:spPr/>
      <dgm:t>
        <a:bodyPr/>
        <a:lstStyle/>
        <a:p>
          <a:endParaRPr lang="ru-RU"/>
        </a:p>
      </dgm:t>
    </dgm:pt>
    <dgm:pt modelId="{88EF8BA1-6E20-4CBE-B65B-9FF11DD66B0E}" type="parTrans" cxnId="{2052F9BA-27F4-423C-8627-CFEF82342B57}">
      <dgm:prSet/>
      <dgm:spPr/>
      <dgm:t>
        <a:bodyPr/>
        <a:lstStyle/>
        <a:p>
          <a:endParaRPr lang="ru-RU"/>
        </a:p>
      </dgm:t>
    </dgm:pt>
    <dgm:pt modelId="{28D8B6A1-01EA-4C48-96C8-4C22999735CF}" type="sibTrans" cxnId="{2052F9BA-27F4-423C-8627-CFEF82342B57}">
      <dgm:prSet/>
      <dgm:spPr/>
      <dgm:t>
        <a:bodyPr/>
        <a:lstStyle/>
        <a:p>
          <a:endParaRPr lang="ru-RU"/>
        </a:p>
      </dgm:t>
    </dgm:pt>
    <dgm:pt modelId="{3B265820-C36C-415B-A3CE-7E00BB0DB66B}">
      <dgm:prSet phldrT="[Текст]" custT="1"/>
      <dgm:spPr/>
      <dgm:t>
        <a:bodyPr/>
        <a:lstStyle/>
        <a:p>
          <a:r>
            <a:rPr lang="ru-RU" sz="1800" dirty="0" smtClean="0"/>
            <a:t>2012 </a:t>
          </a:r>
          <a:r>
            <a:rPr lang="ru-RU" sz="1800" dirty="0" smtClean="0"/>
            <a:t>год </a:t>
          </a:r>
          <a:endParaRPr lang="ru-RU" sz="1800" b="1" dirty="0">
            <a:solidFill>
              <a:schemeClr val="tx1"/>
            </a:solidFill>
            <a:effectLst/>
          </a:endParaRPr>
        </a:p>
      </dgm:t>
    </dgm:pt>
    <dgm:pt modelId="{7D307F94-F3F3-4806-B3B5-E36036D17A5F}" type="sibTrans" cxnId="{A90063A0-5FA7-4E48-910F-D70E632D4FD1}">
      <dgm:prSet/>
      <dgm:spPr/>
      <dgm:t>
        <a:bodyPr/>
        <a:lstStyle/>
        <a:p>
          <a:endParaRPr lang="ru-RU"/>
        </a:p>
      </dgm:t>
    </dgm:pt>
    <dgm:pt modelId="{C4AC994A-504E-41B8-B636-7F5096C1B7BF}" type="parTrans" cxnId="{A90063A0-5FA7-4E48-910F-D70E632D4FD1}">
      <dgm:prSet/>
      <dgm:spPr/>
      <dgm:t>
        <a:bodyPr/>
        <a:lstStyle/>
        <a:p>
          <a:endParaRPr lang="ru-RU"/>
        </a:p>
      </dgm:t>
    </dgm:pt>
    <dgm:pt modelId="{E7020559-3C60-49DA-8C61-A0D1218FD040}" type="pres">
      <dgm:prSet presAssocID="{F5538C84-89DC-471A-B85B-A738E213E211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6BC16-F4F9-4E16-A305-3D521D453B2E}" type="pres">
      <dgm:prSet presAssocID="{F5538C84-89DC-471A-B85B-A738E213E211}" presName="arrow" presStyleLbl="bgShp" presStyleIdx="0" presStyleCnt="1" custScaleX="92355" custScaleY="91593" custLinFactNeighborX="-253"/>
      <dgm:spPr>
        <a:gradFill flip="none" rotWithShape="0">
          <a:gsLst>
            <a:gs pos="30000">
              <a:srgbClr val="7030A0">
                <a:tint val="44500"/>
                <a:satMod val="160000"/>
              </a:srgbClr>
            </a:gs>
            <a:gs pos="89000">
              <a:srgbClr val="7030A0">
                <a:tint val="66000"/>
                <a:satMod val="160000"/>
              </a:srgbClr>
            </a:gs>
            <a:gs pos="58000">
              <a:srgbClr val="7030A0">
                <a:tint val="44500"/>
                <a:satMod val="160000"/>
              </a:srgbClr>
            </a:gs>
            <a:gs pos="5000">
              <a:srgbClr val="7030A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 w="57150"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9ED4A036-D250-4827-9D3E-295447E5ADB9}" type="pres">
      <dgm:prSet presAssocID="{F5538C84-89DC-471A-B85B-A738E213E211}" presName="arrowDiagram5" presStyleCnt="0"/>
      <dgm:spPr/>
    </dgm:pt>
    <dgm:pt modelId="{1C311CB0-D2C5-4B89-8B1E-D612CEE9D153}" type="pres">
      <dgm:prSet presAssocID="{3B265820-C36C-415B-A3CE-7E00BB0DB66B}" presName="bullet5a" presStyleLbl="node1" presStyleIdx="0" presStyleCnt="5" custScaleX="611339" custScaleY="395710" custLinFactNeighborX="12285" custLinFactNeighborY="5362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alpha val="85000"/>
          </a:schemeClr>
        </a:solidFill>
        <a:ln>
          <a:solidFill>
            <a:schemeClr val="bg1">
              <a:alpha val="75000"/>
            </a:schemeClr>
          </a:solidFill>
        </a:ln>
      </dgm:spPr>
      <dgm:t>
        <a:bodyPr/>
        <a:lstStyle/>
        <a:p>
          <a:endParaRPr lang="ru-RU"/>
        </a:p>
      </dgm:t>
    </dgm:pt>
    <dgm:pt modelId="{83944BED-3732-4E0A-A8C5-582C6F4D7321}" type="pres">
      <dgm:prSet presAssocID="{3B265820-C36C-415B-A3CE-7E00BB0DB66B}" presName="textBox5a" presStyleLbl="revTx" presStyleIdx="0" presStyleCnt="5" custScaleY="66678" custLinFactNeighborX="8079" custLinFactNeighborY="22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40FCFE-AF60-4CE9-8A21-BE1C79AFD159}" type="pres">
      <dgm:prSet presAssocID="{8907E307-2D25-4CBA-8626-994BE86975F8}" presName="bullet5b" presStyleLbl="node1" presStyleIdx="1" presStyleCnt="5" custScaleX="414526" custScaleY="234327" custLinFactNeighborX="-16754" custLinFactNeighborY="40815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alpha val="85000"/>
          </a:schemeClr>
        </a:solidFill>
        <a:ln>
          <a:solidFill>
            <a:schemeClr val="bg1">
              <a:alpha val="75000"/>
            </a:schemeClr>
          </a:solidFill>
        </a:ln>
      </dgm:spPr>
      <dgm:t>
        <a:bodyPr/>
        <a:lstStyle/>
        <a:p>
          <a:endParaRPr lang="ru-RU"/>
        </a:p>
      </dgm:t>
    </dgm:pt>
    <dgm:pt modelId="{43C947A9-1E17-4DDA-88EF-AC6834CA5CE3}" type="pres">
      <dgm:prSet presAssocID="{8907E307-2D25-4CBA-8626-994BE86975F8}" presName="textBox5b" presStyleLbl="revTx" presStyleIdx="1" presStyleCnt="5" custLinFactNeighborX="3040" custLinFactNeighborY="6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BF63A-D6A4-4200-B207-B6F3F8C2078F}" type="pres">
      <dgm:prSet presAssocID="{A35FE9F9-EBC7-4CAB-BB67-74B070D899CD}" presName="bullet5c" presStyleLbl="node1" presStyleIdx="2" presStyleCnt="5" custScaleX="333924" custScaleY="196651" custLinFactNeighborX="-17353" custLinFactNeighborY="18705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alpha val="85000"/>
          </a:schemeClr>
        </a:solidFill>
        <a:ln>
          <a:solidFill>
            <a:schemeClr val="bg1">
              <a:alpha val="75000"/>
            </a:schemeClr>
          </a:solidFill>
        </a:ln>
      </dgm:spPr>
      <dgm:t>
        <a:bodyPr/>
        <a:lstStyle/>
        <a:p>
          <a:endParaRPr lang="ru-RU"/>
        </a:p>
      </dgm:t>
    </dgm:pt>
    <dgm:pt modelId="{FB4DC688-EF52-4C38-9E62-DED614FC7934}" type="pres">
      <dgm:prSet presAssocID="{A35FE9F9-EBC7-4CAB-BB67-74B070D899CD}" presName="textBox5c" presStyleLbl="revTx" presStyleIdx="2" presStyleCnt="5" custLinFactNeighborX="-3449" custLinFactNeighborY="7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250C6-8391-4F2B-A7BC-2C9468484879}" type="pres">
      <dgm:prSet presAssocID="{DFD9891E-6C1A-4B94-8E8C-C1D8FF249416}" presName="bullet5d" presStyleLbl="node1" presStyleIdx="3" presStyleCnt="5" custScaleX="308958" custScaleY="174913" custLinFactNeighborX="-19581" custLinFactNeighborY="16224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1">
            <a:alpha val="85000"/>
          </a:schemeClr>
        </a:solidFill>
        <a:ln>
          <a:solidFill>
            <a:schemeClr val="bg1">
              <a:alpha val="75000"/>
            </a:schemeClr>
          </a:solidFill>
        </a:ln>
      </dgm:spPr>
      <dgm:t>
        <a:bodyPr/>
        <a:lstStyle/>
        <a:p>
          <a:endParaRPr lang="ru-RU"/>
        </a:p>
      </dgm:t>
    </dgm:pt>
    <dgm:pt modelId="{000019C0-BED5-4099-B8D4-CB2D5F627A05}" type="pres">
      <dgm:prSet presAssocID="{DFD9891E-6C1A-4B94-8E8C-C1D8FF249416}" presName="textBox5d" presStyleLbl="revTx" presStyleIdx="3" presStyleCnt="5" custScaleY="80264" custLinFactNeighborX="-13051" custLinFactNeighborY="-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EDD7E-E616-418D-BE63-0BEAF8DA9B19}" type="pres">
      <dgm:prSet presAssocID="{19008E27-2FB2-4547-AD69-E1CE3BFF572A}" presName="bullet5e" presStyleLbl="node1" presStyleIdx="4" presStyleCnt="5" custScaleX="257013" custScaleY="182518" custLinFactNeighborX="31655" custLinFactNeighborY="-796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alpha val="85000"/>
          </a:schemeClr>
        </a:solidFill>
        <a:ln>
          <a:solidFill>
            <a:schemeClr val="bg1">
              <a:alpha val="75000"/>
            </a:schemeClr>
          </a:solidFill>
        </a:ln>
      </dgm:spPr>
      <dgm:t>
        <a:bodyPr/>
        <a:lstStyle/>
        <a:p>
          <a:endParaRPr lang="ru-RU"/>
        </a:p>
      </dgm:t>
    </dgm:pt>
    <dgm:pt modelId="{7BD76D30-E3EB-41A8-AF22-EDF29B4337F9}" type="pres">
      <dgm:prSet presAssocID="{19008E27-2FB2-4547-AD69-E1CE3BFF572A}" presName="textBox5e" presStyleLbl="revTx" presStyleIdx="4" presStyleCnt="5" custScaleX="102131" custScaleY="83525" custLinFactNeighborX="-86097" custLinFactNeighborY="11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52F9BA-27F4-423C-8627-CFEF82342B57}" srcId="{303D3907-45CF-4F54-AF10-25E7794856D1}" destId="{F2911EBB-CD54-4AD6-8B3C-59781795BF1D}" srcOrd="1" destOrd="0" parTransId="{88EF8BA1-6E20-4CBE-B65B-9FF11DD66B0E}" sibTransId="{28D8B6A1-01EA-4C48-96C8-4C22999735CF}"/>
    <dgm:cxn modelId="{23125B70-8598-421B-B17A-78675F7AF621}" srcId="{F5538C84-89DC-471A-B85B-A738E213E211}" destId="{422CB96C-DA2B-438D-A4DB-BBA2456D5FB7}" srcOrd="12" destOrd="0" parTransId="{FD12CFFA-AD11-46D0-91DE-14C5C3C61160}" sibTransId="{3531F2C2-3B07-4C1D-80B2-01B154F02671}"/>
    <dgm:cxn modelId="{F22C84B8-ABF5-4620-9C61-154C8B1FAE13}" srcId="{62E6A27D-767D-4C54-BE0D-1D60BED0DC30}" destId="{CCC1AD90-19BF-4C4E-97E7-8E538327A567}" srcOrd="0" destOrd="0" parTransId="{8B8F5AA8-9AFE-4817-830B-9759EF487CF6}" sibTransId="{19991E88-42B7-4AD7-9E76-9D07FF0BCDD3}"/>
    <dgm:cxn modelId="{A4ECC0CC-337A-4746-AA7A-0E40594B9E81}" srcId="{F5538C84-89DC-471A-B85B-A738E213E211}" destId="{A35FE9F9-EBC7-4CAB-BB67-74B070D899CD}" srcOrd="2" destOrd="0" parTransId="{B14A69B7-BC2E-4D6A-BA31-E92E9B0E6B40}" sibTransId="{CBCE7A43-D08D-40F2-95E8-DDA516230109}"/>
    <dgm:cxn modelId="{DA36D9A6-E10E-438E-8922-BFDE5DAF1736}" srcId="{F5538C84-89DC-471A-B85B-A738E213E211}" destId="{8907E307-2D25-4CBA-8626-994BE86975F8}" srcOrd="1" destOrd="0" parTransId="{68DE37AB-FEFF-4B41-8414-99BF206C52EB}" sibTransId="{AABF668F-8036-4E81-BCB5-E0428E638D17}"/>
    <dgm:cxn modelId="{167E7D99-98D8-45C4-B98A-9566BABDC233}" srcId="{2AD3918A-EC49-4096-9035-BD31FA7B468C}" destId="{A4898FA2-2D38-4EE9-9570-0BEECE23FA2F}" srcOrd="0" destOrd="0" parTransId="{F5B69BC3-C434-4174-808E-979DF0FACF86}" sibTransId="{465D084A-DAA2-4033-AB82-5111831DB427}"/>
    <dgm:cxn modelId="{27DE1A9B-34F2-4859-9966-0BE576E7548D}" srcId="{F5538C84-89DC-471A-B85B-A738E213E211}" destId="{55DBF937-C38B-4F3C-ABB9-B652821D2571}" srcOrd="5" destOrd="0" parTransId="{A0998BA2-790C-4502-A3DD-716345E209BF}" sibTransId="{61943861-E73C-43D2-ABA4-C478D48A450B}"/>
    <dgm:cxn modelId="{354D4115-DEAE-48CC-BCB4-0FB91C34E75A}" srcId="{F5538C84-89DC-471A-B85B-A738E213E211}" destId="{6AAE2DD1-09B3-4166-94C2-B5ECBFBF532A}" srcOrd="11" destOrd="0" parTransId="{04BBFBD1-B002-410F-9133-6D1E4D2CB96A}" sibTransId="{7555EE98-7C86-4787-B39C-F8605108D0B6}"/>
    <dgm:cxn modelId="{9390BC55-D0E7-41E0-AA11-CCCB72AFABF2}" srcId="{7D35732A-955E-4DA0-A24D-907C246B4811}" destId="{A13C1CF4-05B1-4119-AF52-43D4A64DAD52}" srcOrd="0" destOrd="0" parTransId="{8EC7821C-448A-4B26-B50F-E882D7B765D7}" sibTransId="{4B791019-4D1E-459E-B47F-9321926969AC}"/>
    <dgm:cxn modelId="{65A6D888-DEF0-40E1-BD34-54FB09947318}" type="presOf" srcId="{19008E27-2FB2-4547-AD69-E1CE3BFF572A}" destId="{7BD76D30-E3EB-41A8-AF22-EDF29B4337F9}" srcOrd="0" destOrd="0" presId="urn:microsoft.com/office/officeart/2005/8/layout/arrow2"/>
    <dgm:cxn modelId="{0C4F630B-EFB5-4BCB-880D-F0B754320676}" srcId="{422CB96C-DA2B-438D-A4DB-BBA2456D5FB7}" destId="{408057FC-6DA5-4153-8C72-A462B34C9427}" srcOrd="0" destOrd="0" parTransId="{A970A901-1CA4-4371-B75A-11F947D735E3}" sibTransId="{F03D75F5-598D-45A4-8988-A58B28827CBD}"/>
    <dgm:cxn modelId="{A90063A0-5FA7-4E48-910F-D70E632D4FD1}" srcId="{F5538C84-89DC-471A-B85B-A738E213E211}" destId="{3B265820-C36C-415B-A3CE-7E00BB0DB66B}" srcOrd="0" destOrd="0" parTransId="{C4AC994A-504E-41B8-B636-7F5096C1B7BF}" sibTransId="{7D307F94-F3F3-4806-B3B5-E36036D17A5F}"/>
    <dgm:cxn modelId="{31EF623A-2177-4B73-9C6B-803FFE9A63F6}" srcId="{F5538C84-89DC-471A-B85B-A738E213E211}" destId="{B84C5C1D-D100-45E6-82CA-E2888055FA45}" srcOrd="8" destOrd="0" parTransId="{F1AC7A56-724D-48A3-B8CD-F43DCB9AB5A5}" sibTransId="{5EE12A68-EC9F-47B8-874A-2AECF609ACBA}"/>
    <dgm:cxn modelId="{65A93104-A397-4918-B2DC-633CD137E22A}" srcId="{F5538C84-89DC-471A-B85B-A738E213E211}" destId="{49A287F6-387C-451D-A957-8945199B3BDC}" srcOrd="15" destOrd="0" parTransId="{23D362CA-A0F5-474C-868F-EEB73DF714FB}" sibTransId="{62740099-DD65-4B05-AA86-E91620A5E9C2}"/>
    <dgm:cxn modelId="{EDDC46DD-B49F-43B4-A236-58F90A2F3600}" srcId="{F5538C84-89DC-471A-B85B-A738E213E211}" destId="{3D56A6C1-22A4-45D3-BCD7-E2D26016421A}" srcOrd="6" destOrd="0" parTransId="{57211390-4188-4ADC-971C-D2D8910A0C67}" sibTransId="{0AD22B24-1F70-4ED2-B153-E979C1526C37}"/>
    <dgm:cxn modelId="{47569D7A-5EAC-4363-863D-1A05CF544F05}" type="presOf" srcId="{3B265820-C36C-415B-A3CE-7E00BB0DB66B}" destId="{83944BED-3732-4E0A-A8C5-582C6F4D7321}" srcOrd="0" destOrd="0" presId="urn:microsoft.com/office/officeart/2005/8/layout/arrow2"/>
    <dgm:cxn modelId="{65F3A918-D651-4A9E-9B69-025D6AB88D05}" srcId="{F5538C84-89DC-471A-B85B-A738E213E211}" destId="{52160458-C6AD-4146-9F4B-49E55AD5CEC1}" srcOrd="9" destOrd="0" parTransId="{AF706675-9E27-4258-8787-3776049B255F}" sibTransId="{08CC20E8-06ED-41AE-895B-069FCEEA9526}"/>
    <dgm:cxn modelId="{8FA8D528-C7E6-4004-91CB-41996CB44C9B}" type="presOf" srcId="{F5538C84-89DC-471A-B85B-A738E213E211}" destId="{E7020559-3C60-49DA-8C61-A0D1218FD040}" srcOrd="0" destOrd="0" presId="urn:microsoft.com/office/officeart/2005/8/layout/arrow2"/>
    <dgm:cxn modelId="{22B5A85D-285E-4BDA-9742-C2CA97079E3C}" srcId="{F5538C84-89DC-471A-B85B-A738E213E211}" destId="{7BCFAEFC-A7A2-4127-BCB7-036C82F8AC78}" srcOrd="13" destOrd="0" parTransId="{28068E8C-B492-4EBE-8F03-5E6446A8C9FA}" sibTransId="{56AD4FC3-97CB-4789-B4E4-D896602A1502}"/>
    <dgm:cxn modelId="{5247C59C-1091-4F5A-9CD2-1074604F9B75}" srcId="{2AD3918A-EC49-4096-9035-BD31FA7B468C}" destId="{EAA39E70-33D0-4F4B-ABD9-4A068E888CAA}" srcOrd="1" destOrd="0" parTransId="{4DC3B3B0-78F7-4AEA-AC1D-AC98E6048AFE}" sibTransId="{5ADA9E91-8EEA-4B07-9510-1DC5EC3DEC7A}"/>
    <dgm:cxn modelId="{F89BA79E-8AFD-44A6-A98C-50E3F0752364}" srcId="{B84C5C1D-D100-45E6-82CA-E2888055FA45}" destId="{C60AC511-4F21-4443-AC0A-7E19DCDC955F}" srcOrd="1" destOrd="0" parTransId="{67116011-8C3B-4F95-B2E5-BE922AD1ADA7}" sibTransId="{2E826BDF-2A51-4CD4-B87D-2671C8D1886B}"/>
    <dgm:cxn modelId="{0F92A201-09ED-4BE7-9FD4-A2745247FD00}" srcId="{F5538C84-89DC-471A-B85B-A738E213E211}" destId="{303D3907-45CF-4F54-AF10-25E7794856D1}" srcOrd="18" destOrd="0" parTransId="{0AC8DD22-119E-486A-AE40-0BC79A606D1D}" sibTransId="{2C60C218-92E7-4C85-8E4B-5959EDF51C83}"/>
    <dgm:cxn modelId="{F015453A-46B2-4423-BE74-8033A1ECA0CF}" type="presOf" srcId="{DFD9891E-6C1A-4B94-8E8C-C1D8FF249416}" destId="{000019C0-BED5-4099-B8D4-CB2D5F627A05}" srcOrd="0" destOrd="0" presId="urn:microsoft.com/office/officeart/2005/8/layout/arrow2"/>
    <dgm:cxn modelId="{F453E169-C67E-4F03-9CDC-8B4A51949C29}" srcId="{F5538C84-89DC-471A-B85B-A738E213E211}" destId="{19008E27-2FB2-4547-AD69-E1CE3BFF572A}" srcOrd="4" destOrd="0" parTransId="{8BA1C7D3-FD93-46EE-848A-17A3505CFBD4}" sibTransId="{6970228C-41D8-48A4-A9B4-F6B5B568CDDF}"/>
    <dgm:cxn modelId="{124E4EA8-79A6-461C-9D14-BDCEE4965015}" srcId="{F5538C84-89DC-471A-B85B-A738E213E211}" destId="{FFCF6551-A4D3-4996-9FD3-020F447C3635}" srcOrd="17" destOrd="0" parTransId="{3FF44EDD-DF35-44E8-B24D-824E88365E6B}" sibTransId="{F0486CF6-B399-483A-9160-64E28332353C}"/>
    <dgm:cxn modelId="{AB3CF5D6-BD27-42B3-BF17-F1353567FEA7}" srcId="{F5538C84-89DC-471A-B85B-A738E213E211}" destId="{2AD3918A-EC49-4096-9035-BD31FA7B468C}" srcOrd="16" destOrd="0" parTransId="{F2E5E160-5E2F-46E1-BE11-6570C93CBAD3}" sibTransId="{9D0DC6A8-E566-4CF1-9ECA-9988D491389E}"/>
    <dgm:cxn modelId="{682F36D6-AA46-4851-9DF8-23552F7CF7F3}" srcId="{F5538C84-89DC-471A-B85B-A738E213E211}" destId="{BCB7AA0F-AEBF-436D-8742-826191115ABC}" srcOrd="7" destOrd="0" parTransId="{B9C2B8BF-2C65-4B65-92BE-439EA4B5D3EC}" sibTransId="{DE872FEB-D46B-420B-B7C0-C9A5379D39D8}"/>
    <dgm:cxn modelId="{9B4D8E3B-6624-4F17-9308-0F40E3051F24}" srcId="{303D3907-45CF-4F54-AF10-25E7794856D1}" destId="{59F252CE-BBAF-4CD9-90BA-239DB9D6E18D}" srcOrd="0" destOrd="0" parTransId="{6BA47014-F210-4586-8789-1E8CA06843B1}" sibTransId="{9790FFCB-B2B7-4F2C-856F-9EA5F470BA9B}"/>
    <dgm:cxn modelId="{F02183CF-70AC-4935-8C12-3782DC8560BC}" srcId="{F5538C84-89DC-471A-B85B-A738E213E211}" destId="{7D35732A-955E-4DA0-A24D-907C246B4811}" srcOrd="14" destOrd="0" parTransId="{0AB0F2BD-04B5-422C-984F-6362284A7581}" sibTransId="{B1E44C9B-6CA8-4E2E-B1C1-CDBEE04B5E95}"/>
    <dgm:cxn modelId="{158A7777-1B9B-4C40-9199-9BCA4279D05B}" srcId="{62E6A27D-767D-4C54-BE0D-1D60BED0DC30}" destId="{670D495F-A958-43AE-AACF-51A50931D766}" srcOrd="1" destOrd="0" parTransId="{476B3E21-0577-4EC1-911D-7424B8882A74}" sibTransId="{3D2AC04B-CB5A-48EC-95D3-3E4AC867AB62}"/>
    <dgm:cxn modelId="{ACA80F4C-8B80-4A91-9FB5-EBE8B5126DC0}" srcId="{7D35732A-955E-4DA0-A24D-907C246B4811}" destId="{559C1C41-1CE9-47E6-9B42-DB8B5D13C3D6}" srcOrd="1" destOrd="0" parTransId="{A688BE3F-51BC-4367-8DDC-773A9ABCA1F7}" sibTransId="{9F270AC8-1CC7-4DF5-A2A0-03D54472677C}"/>
    <dgm:cxn modelId="{184A38E2-4591-4AD7-B31B-A5127D826D5B}" srcId="{B84C5C1D-D100-45E6-82CA-E2888055FA45}" destId="{DEAE7EFC-DD1C-4692-A716-4F76A3DFF5DD}" srcOrd="0" destOrd="0" parTransId="{72F58A5C-874E-4207-8852-10E38BD4906C}" sibTransId="{EFD5E3EF-31D9-435B-B031-1C43A66628E0}"/>
    <dgm:cxn modelId="{5C8650FF-D497-4706-B0C3-E06E6CB13563}" srcId="{F5538C84-89DC-471A-B85B-A738E213E211}" destId="{DFD9891E-6C1A-4B94-8E8C-C1D8FF249416}" srcOrd="3" destOrd="0" parTransId="{AD5B9216-BE6C-4637-9B56-07707C346C80}" sibTransId="{6E24D083-3109-4F00-A719-D212DEB01DC1}"/>
    <dgm:cxn modelId="{30934BD9-7FC5-4BC3-9CE4-B85A05597BA3}" srcId="{422CB96C-DA2B-438D-A4DB-BBA2456D5FB7}" destId="{4B6B1D17-2C73-4599-8516-B9ABA887795A}" srcOrd="1" destOrd="0" parTransId="{95846A4B-FD48-448E-947D-E3EE10A1EF14}" sibTransId="{2084AB09-CE5C-4705-A7C3-3A78859483C1}"/>
    <dgm:cxn modelId="{B3BE83EC-C30E-4C5F-8D88-48E83CB2B14D}" srcId="{F5538C84-89DC-471A-B85B-A738E213E211}" destId="{62E6A27D-767D-4C54-BE0D-1D60BED0DC30}" srcOrd="10" destOrd="0" parTransId="{171C8CBD-1FFB-47CD-9DF9-BFCECF65919F}" sibTransId="{8BB4A445-04CA-43B7-8783-3AEFFC40E76F}"/>
    <dgm:cxn modelId="{2D0C74F1-EB69-45E5-8FEB-0FD3F291A8F6}" type="presOf" srcId="{8907E307-2D25-4CBA-8626-994BE86975F8}" destId="{43C947A9-1E17-4DDA-88EF-AC6834CA5CE3}" srcOrd="0" destOrd="0" presId="urn:microsoft.com/office/officeart/2005/8/layout/arrow2"/>
    <dgm:cxn modelId="{413FF846-EF7C-4A28-BBE0-34706BD90DB3}" type="presOf" srcId="{A35FE9F9-EBC7-4CAB-BB67-74B070D899CD}" destId="{FB4DC688-EF52-4C38-9E62-DED614FC7934}" srcOrd="0" destOrd="0" presId="urn:microsoft.com/office/officeart/2005/8/layout/arrow2"/>
    <dgm:cxn modelId="{E8D4CD32-63E1-4E7C-9737-560C8344FA4E}" type="presParOf" srcId="{E7020559-3C60-49DA-8C61-A0D1218FD040}" destId="{1A76BC16-F4F9-4E16-A305-3D521D453B2E}" srcOrd="0" destOrd="0" presId="urn:microsoft.com/office/officeart/2005/8/layout/arrow2"/>
    <dgm:cxn modelId="{38001B11-4ECE-4A5D-96D6-6F9E46DE161B}" type="presParOf" srcId="{E7020559-3C60-49DA-8C61-A0D1218FD040}" destId="{9ED4A036-D250-4827-9D3E-295447E5ADB9}" srcOrd="1" destOrd="0" presId="urn:microsoft.com/office/officeart/2005/8/layout/arrow2"/>
    <dgm:cxn modelId="{1ACAF437-BBCB-4370-8E2F-DF582D6520EB}" type="presParOf" srcId="{9ED4A036-D250-4827-9D3E-295447E5ADB9}" destId="{1C311CB0-D2C5-4B89-8B1E-D612CEE9D153}" srcOrd="0" destOrd="0" presId="urn:microsoft.com/office/officeart/2005/8/layout/arrow2"/>
    <dgm:cxn modelId="{96EA2C7A-E911-4687-9DFA-086B8E3F3577}" type="presParOf" srcId="{9ED4A036-D250-4827-9D3E-295447E5ADB9}" destId="{83944BED-3732-4E0A-A8C5-582C6F4D7321}" srcOrd="1" destOrd="0" presId="urn:microsoft.com/office/officeart/2005/8/layout/arrow2"/>
    <dgm:cxn modelId="{72864B90-518B-430D-A3D4-5786E25F94D9}" type="presParOf" srcId="{9ED4A036-D250-4827-9D3E-295447E5ADB9}" destId="{E640FCFE-AF60-4CE9-8A21-BE1C79AFD159}" srcOrd="2" destOrd="0" presId="urn:microsoft.com/office/officeart/2005/8/layout/arrow2"/>
    <dgm:cxn modelId="{54F2A57C-C061-462B-87B9-AE30B384AA36}" type="presParOf" srcId="{9ED4A036-D250-4827-9D3E-295447E5ADB9}" destId="{43C947A9-1E17-4DDA-88EF-AC6834CA5CE3}" srcOrd="3" destOrd="0" presId="urn:microsoft.com/office/officeart/2005/8/layout/arrow2"/>
    <dgm:cxn modelId="{4BC07AC2-AF61-48AA-8946-985399C90D0C}" type="presParOf" srcId="{9ED4A036-D250-4827-9D3E-295447E5ADB9}" destId="{169BF63A-D6A4-4200-B207-B6F3F8C2078F}" srcOrd="4" destOrd="0" presId="urn:microsoft.com/office/officeart/2005/8/layout/arrow2"/>
    <dgm:cxn modelId="{9953F7E8-3A53-4118-978A-0F6243AA608D}" type="presParOf" srcId="{9ED4A036-D250-4827-9D3E-295447E5ADB9}" destId="{FB4DC688-EF52-4C38-9E62-DED614FC7934}" srcOrd="5" destOrd="0" presId="urn:microsoft.com/office/officeart/2005/8/layout/arrow2"/>
    <dgm:cxn modelId="{906903E4-9769-4EAE-A352-115BD4C607EB}" type="presParOf" srcId="{9ED4A036-D250-4827-9D3E-295447E5ADB9}" destId="{FE3250C6-8391-4F2B-A7BC-2C9468484879}" srcOrd="6" destOrd="0" presId="urn:microsoft.com/office/officeart/2005/8/layout/arrow2"/>
    <dgm:cxn modelId="{46330996-C37B-4567-ADF6-804AC4D8F4F5}" type="presParOf" srcId="{9ED4A036-D250-4827-9D3E-295447E5ADB9}" destId="{000019C0-BED5-4099-B8D4-CB2D5F627A05}" srcOrd="7" destOrd="0" presId="urn:microsoft.com/office/officeart/2005/8/layout/arrow2"/>
    <dgm:cxn modelId="{8D59EC6B-F4A0-4DA7-A961-40A1EBF34C5E}" type="presParOf" srcId="{9ED4A036-D250-4827-9D3E-295447E5ADB9}" destId="{B6CEDD7E-E616-418D-BE63-0BEAF8DA9B19}" srcOrd="8" destOrd="0" presId="urn:microsoft.com/office/officeart/2005/8/layout/arrow2"/>
    <dgm:cxn modelId="{F96EF8D5-A75B-4405-B85E-5F55659B9EDA}" type="presParOf" srcId="{9ED4A036-D250-4827-9D3E-295447E5ADB9}" destId="{7BD76D30-E3EB-41A8-AF22-EDF29B4337F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6BC16-F4F9-4E16-A305-3D521D453B2E}">
      <dsp:nvSpPr>
        <dsp:cNvPr id="0" name=""/>
        <dsp:cNvSpPr/>
      </dsp:nvSpPr>
      <dsp:spPr>
        <a:xfrm>
          <a:off x="135199" y="287121"/>
          <a:ext cx="8046861" cy="4987792"/>
        </a:xfrm>
        <a:prstGeom prst="swooshArrow">
          <a:avLst>
            <a:gd name="adj1" fmla="val 25000"/>
            <a:gd name="adj2" fmla="val 25000"/>
          </a:avLst>
        </a:prstGeom>
        <a:gradFill flip="none" rotWithShape="0">
          <a:gsLst>
            <a:gs pos="30000">
              <a:srgbClr val="7030A0">
                <a:tint val="44500"/>
                <a:satMod val="160000"/>
              </a:srgbClr>
            </a:gs>
            <a:gs pos="89000">
              <a:srgbClr val="7030A0">
                <a:tint val="66000"/>
                <a:satMod val="160000"/>
              </a:srgbClr>
            </a:gs>
            <a:gs pos="58000">
              <a:srgbClr val="7030A0">
                <a:tint val="44500"/>
                <a:satMod val="160000"/>
              </a:srgbClr>
            </a:gs>
            <a:gs pos="5000">
              <a:srgbClr val="7030A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 w="57150"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311CB0-D2C5-4B89-8B1E-D612CEE9D153}">
      <dsp:nvSpPr>
        <dsp:cNvPr id="0" name=""/>
        <dsp:cNvSpPr/>
      </dsp:nvSpPr>
      <dsp:spPr>
        <a:xfrm>
          <a:off x="194678" y="3918734"/>
          <a:ext cx="1225112" cy="792995"/>
        </a:xfrm>
        <a:prstGeom prst="ellipse">
          <a:avLst/>
        </a:prstGeom>
        <a:solidFill>
          <a:schemeClr val="accent1">
            <a:alpha val="85000"/>
          </a:schemeClr>
        </a:solidFill>
        <a:ln w="15875" cap="flat" cmpd="sng" algn="ctr">
          <a:solidFill>
            <a:schemeClr val="bg1">
              <a:alpha val="7500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83944BED-3732-4E0A-A8C5-582C6F4D7321}">
      <dsp:nvSpPr>
        <dsp:cNvPr id="0" name=""/>
        <dsp:cNvSpPr/>
      </dsp:nvSpPr>
      <dsp:spPr>
        <a:xfrm>
          <a:off x="874829" y="4710739"/>
          <a:ext cx="1141398" cy="86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18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2012 </a:t>
          </a:r>
          <a:r>
            <a:rPr lang="ru-RU" sz="1800" kern="1200" dirty="0" smtClean="0"/>
            <a:t>год </a:t>
          </a:r>
          <a:endParaRPr lang="ru-RU" sz="1800" b="1" kern="1200" dirty="0">
            <a:solidFill>
              <a:schemeClr val="tx1"/>
            </a:solidFill>
            <a:effectLst/>
          </a:endParaRPr>
        </a:p>
      </dsp:txBody>
      <dsp:txXfrm>
        <a:off x="874829" y="4710739"/>
        <a:ext cx="1141398" cy="864182"/>
      </dsp:txXfrm>
    </dsp:sp>
    <dsp:sp modelId="{E640FCFE-AF60-4CE9-8A21-BE1C79AFD159}">
      <dsp:nvSpPr>
        <dsp:cNvPr id="0" name=""/>
        <dsp:cNvSpPr/>
      </dsp:nvSpPr>
      <dsp:spPr>
        <a:xfrm>
          <a:off x="1221347" y="2982632"/>
          <a:ext cx="1300230" cy="735006"/>
        </a:xfrm>
        <a:prstGeom prst="ellipse">
          <a:avLst/>
        </a:prstGeom>
        <a:solidFill>
          <a:schemeClr val="accent1">
            <a:alpha val="85000"/>
          </a:schemeClr>
        </a:solidFill>
        <a:ln w="15875" cap="flat" cmpd="sng" algn="ctr">
          <a:solidFill>
            <a:schemeClr val="bg1">
              <a:alpha val="7500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43C947A9-1E17-4DDA-88EF-AC6834CA5CE3}">
      <dsp:nvSpPr>
        <dsp:cNvPr id="0" name=""/>
        <dsp:cNvSpPr/>
      </dsp:nvSpPr>
      <dsp:spPr>
        <a:xfrm>
          <a:off x="1967984" y="3365220"/>
          <a:ext cx="1446352" cy="2281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0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2013 </a:t>
          </a:r>
          <a:r>
            <a:rPr lang="ru-RU" sz="1800" kern="1200" dirty="0" smtClean="0"/>
            <a:t>год </a:t>
          </a:r>
          <a:endParaRPr lang="ru-RU" sz="1800" kern="1200" dirty="0"/>
        </a:p>
      </dsp:txBody>
      <dsp:txXfrm>
        <a:off x="1967984" y="3365220"/>
        <a:ext cx="1446352" cy="2281708"/>
      </dsp:txXfrm>
    </dsp:sp>
    <dsp:sp modelId="{169BF63A-D6A4-4200-B207-B6F3F8C2078F}">
      <dsp:nvSpPr>
        <dsp:cNvPr id="0" name=""/>
        <dsp:cNvSpPr/>
      </dsp:nvSpPr>
      <dsp:spPr>
        <a:xfrm>
          <a:off x="2599520" y="2110399"/>
          <a:ext cx="1396545" cy="822438"/>
        </a:xfrm>
        <a:prstGeom prst="ellipse">
          <a:avLst/>
        </a:prstGeom>
        <a:solidFill>
          <a:schemeClr val="accent1">
            <a:alpha val="85000"/>
          </a:schemeClr>
        </a:solidFill>
        <a:ln w="15875" cap="flat" cmpd="sng" algn="ctr">
          <a:solidFill>
            <a:schemeClr val="bg1">
              <a:alpha val="7500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FB4DC688-EF52-4C38-9E62-DED614FC7934}">
      <dsp:nvSpPr>
        <dsp:cNvPr id="0" name=""/>
        <dsp:cNvSpPr/>
      </dsp:nvSpPr>
      <dsp:spPr>
        <a:xfrm>
          <a:off x="3312369" y="2658508"/>
          <a:ext cx="1681602" cy="306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60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2014 </a:t>
          </a:r>
          <a:r>
            <a:rPr lang="ru-RU" sz="1800" kern="1200" dirty="0" smtClean="0"/>
            <a:t>год </a:t>
          </a:r>
          <a:endParaRPr lang="ru-RU" sz="1800" kern="1200" dirty="0"/>
        </a:p>
      </dsp:txBody>
      <dsp:txXfrm>
        <a:off x="3312369" y="2658508"/>
        <a:ext cx="1681602" cy="3060430"/>
      </dsp:txXfrm>
    </dsp:sp>
    <dsp:sp modelId="{FE3250C6-8391-4F2B-A7BC-2C9468484879}">
      <dsp:nvSpPr>
        <dsp:cNvPr id="0" name=""/>
        <dsp:cNvSpPr/>
      </dsp:nvSpPr>
      <dsp:spPr>
        <a:xfrm>
          <a:off x="4111691" y="1470464"/>
          <a:ext cx="1669003" cy="944887"/>
        </a:xfrm>
        <a:prstGeom prst="ellipse">
          <a:avLst/>
        </a:prstGeom>
        <a:solidFill>
          <a:schemeClr val="accent1">
            <a:alpha val="85000"/>
          </a:schemeClr>
        </a:solidFill>
        <a:ln w="15875" cap="flat" cmpd="sng" algn="ctr">
          <a:solidFill>
            <a:schemeClr val="bg1">
              <a:alpha val="7500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000019C0-BED5-4099-B8D4-CB2D5F627A05}">
      <dsp:nvSpPr>
        <dsp:cNvPr id="0" name=""/>
        <dsp:cNvSpPr/>
      </dsp:nvSpPr>
      <dsp:spPr>
        <a:xfrm>
          <a:off x="4824544" y="2214392"/>
          <a:ext cx="1742593" cy="2928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624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2015 </a:t>
          </a:r>
          <a:r>
            <a:rPr lang="ru-RU" sz="1800" kern="1200" dirty="0" smtClean="0"/>
            <a:t>год </a:t>
          </a:r>
          <a:endParaRPr lang="ru-RU" sz="1800" kern="1200" dirty="0"/>
        </a:p>
      </dsp:txBody>
      <dsp:txXfrm>
        <a:off x="4824544" y="2214392"/>
        <a:ext cx="1742593" cy="2928476"/>
      </dsp:txXfrm>
    </dsp:sp>
    <dsp:sp modelId="{B6CEDD7E-E616-418D-BE63-0BEAF8DA9B19}">
      <dsp:nvSpPr>
        <dsp:cNvPr id="0" name=""/>
        <dsp:cNvSpPr/>
      </dsp:nvSpPr>
      <dsp:spPr>
        <a:xfrm>
          <a:off x="6127911" y="862218"/>
          <a:ext cx="1769083" cy="1256316"/>
        </a:xfrm>
        <a:prstGeom prst="ellipse">
          <a:avLst/>
        </a:prstGeom>
        <a:solidFill>
          <a:schemeClr val="accent1">
            <a:alpha val="85000"/>
          </a:schemeClr>
        </a:solidFill>
        <a:ln w="15875" cap="flat" cmpd="sng" algn="ctr">
          <a:solidFill>
            <a:schemeClr val="bg1">
              <a:alpha val="7500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7BD76D30-E3EB-41A8-AF22-EDF29B4337F9}">
      <dsp:nvSpPr>
        <dsp:cNvPr id="0" name=""/>
        <dsp:cNvSpPr/>
      </dsp:nvSpPr>
      <dsp:spPr>
        <a:xfrm>
          <a:off x="5275675" y="2292498"/>
          <a:ext cx="1779728" cy="3347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4729" tIns="0" rIns="0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</a:t>
          </a:r>
          <a:r>
            <a:rPr lang="ru-RU" sz="1800" kern="1200" dirty="0" smtClean="0"/>
            <a:t>2016 </a:t>
          </a:r>
          <a:r>
            <a:rPr lang="ru-RU" sz="1800" kern="1200" dirty="0" smtClean="0"/>
            <a:t>год</a:t>
          </a:r>
          <a:endParaRPr lang="ru-RU" sz="1800" kern="1200" dirty="0"/>
        </a:p>
      </dsp:txBody>
      <dsp:txXfrm>
        <a:off x="5275675" y="2292498"/>
        <a:ext cx="1779728" cy="3347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D704F-760B-4273-A350-11F4A10C7B61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A47E4-DA1C-47FC-A4AC-0AB862D3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61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63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Арсена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7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7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94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51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 err="1" smtClean="0"/>
              <a:t>Шкирта</a:t>
            </a:r>
            <a:r>
              <a:rPr lang="ru-RU" baseline="0" dirty="0" smtClean="0"/>
              <a:t> за 2016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728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510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 Гусевой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251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32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Сверить с </a:t>
            </a:r>
            <a:r>
              <a:rPr lang="ru-RU" dirty="0" err="1" smtClean="0"/>
              <a:t>Венером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010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51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Цифры</a:t>
            </a:r>
            <a:r>
              <a:rPr lang="ru-RU" sz="2000" b="1" baseline="0" dirty="0" smtClean="0">
                <a:solidFill>
                  <a:srgbClr val="FF0000"/>
                </a:solidFill>
              </a:rPr>
              <a:t> у Гусевой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157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Цифры у Гусевой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063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 dirty="0" smtClean="0"/>
              <a:t>Сверить с Арсеном</a:t>
            </a:r>
            <a:endParaRPr lang="ru-RU" alt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B8EFDF-377C-4E77-B150-C6FCAB4EFB09}" type="slidenum">
              <a:rPr lang="ru-RU" altLang="ru-RU" smtClean="0">
                <a:latin typeface="Franklin Gothic Book" pitchFamily="34" charset="0"/>
              </a:rPr>
              <a:pPr eaLnBrk="1" hangingPunct="1"/>
              <a:t>5</a:t>
            </a:fld>
            <a:endParaRPr lang="ru-RU" altLang="ru-RU" smtClean="0">
              <a:latin typeface="Franklin Gothic Book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Сверить с </a:t>
            </a:r>
            <a:r>
              <a:rPr lang="ru-R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Мингалевой</a:t>
            </a:r>
            <a:endParaRPr lang="ru-R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634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Сверить с Арсеном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8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Уточнить </a:t>
            </a:r>
            <a:r>
              <a:rPr lang="ru-RU" dirty="0" smtClean="0"/>
              <a:t>деньги у </a:t>
            </a:r>
            <a:r>
              <a:rPr lang="ru-RU" dirty="0" err="1" smtClean="0"/>
              <a:t>Зары</a:t>
            </a:r>
            <a:r>
              <a:rPr lang="ru-RU" dirty="0" smtClean="0"/>
              <a:t>!</a:t>
            </a:r>
            <a:endParaRPr lang="ru-RU" b="1" baseline="0" dirty="0" smtClean="0">
              <a:solidFill>
                <a:srgbClr val="0070C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19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086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47E4-DA1C-47FC-A4AC-0AB862D3B0B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08912" cy="424847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smtClean="0"/>
              <a:t>О результатах оказания социальной помощи жителям Югры </a:t>
            </a:r>
            <a:br>
              <a:rPr lang="ru-RU" sz="2800" b="1" dirty="0" smtClean="0"/>
            </a:br>
            <a:r>
              <a:rPr lang="ru-RU" sz="2800" b="1" dirty="0" smtClean="0"/>
              <a:t>в </a:t>
            </a:r>
            <a:r>
              <a:rPr lang="ru-RU" sz="2800" b="1" dirty="0" smtClean="0"/>
              <a:t>2016 </a:t>
            </a:r>
            <a:r>
              <a:rPr lang="ru-RU" sz="2800" b="1" dirty="0" smtClean="0"/>
              <a:t>году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Депсоцразвития Югры, </a:t>
            </a:r>
            <a:r>
              <a:rPr lang="ru-RU" dirty="0" smtClean="0"/>
              <a:t>2017 </a:t>
            </a:r>
            <a:r>
              <a:rPr lang="ru-RU" dirty="0" smtClean="0"/>
              <a:t>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4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idx="1"/>
          </p:nvPr>
        </p:nvSpPr>
        <p:spPr>
          <a:xfrm>
            <a:off x="611560" y="692696"/>
            <a:ext cx="7622232" cy="143103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1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СТАТЬЯ 160 ЖИЛИЩНОГО КОДЕКСА РОССИЙСКОЙ ФЕДЕРАЦИИ</a:t>
            </a:r>
            <a:endParaRPr lang="ru-RU" sz="19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 algn="ctr">
              <a:buNone/>
            </a:pPr>
            <a:r>
              <a:rPr lang="ru-RU" sz="19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Компенсации предоставляются при отсутствии у граждан задолженности по оплате жилых помещений и коммунальных услуг или при заключении и (или) выполнении гражданами соглашений по ее погашению</a:t>
            </a:r>
          </a:p>
          <a:p>
            <a:pPr>
              <a:buFontTx/>
              <a:buChar char="-"/>
            </a:pPr>
            <a:endParaRPr lang="ru-RU" sz="1900" dirty="0" smtClean="0"/>
          </a:p>
          <a:p>
            <a:pPr>
              <a:buFontTx/>
              <a:buChar char="-"/>
            </a:pPr>
            <a:endParaRPr lang="ru-RU" sz="1900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44824"/>
            <a:ext cx="442849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Неоплата за ЖКУ более 2-х месяцев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 заключено или не исполняется соглашение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1844824"/>
            <a:ext cx="4032448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Приостановление компенсации сроком не более чем на 6 месяцев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44008" y="2197582"/>
            <a:ext cx="288032" cy="1585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2908252"/>
            <a:ext cx="4428492" cy="8087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Представлены документы, подтверждающие погашение задолженности до истечения 6 месяцев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2040" y="2908252"/>
            <a:ext cx="4032448" cy="8087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Компенсация возобновляется с даты приостановления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981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Компенсация расходов за ЖКУ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4644008" y="3233352"/>
            <a:ext cx="288032" cy="1585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560607"/>
              </p:ext>
            </p:extLst>
          </p:nvPr>
        </p:nvGraphicFramePr>
        <p:xfrm>
          <a:off x="179513" y="3861048"/>
          <a:ext cx="8784976" cy="93852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348728"/>
                <a:gridCol w="2918357"/>
                <a:gridCol w="2517891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Численность граждан, которым в </a:t>
                      </a:r>
                      <a:r>
                        <a:rPr lang="ru-RU" sz="1300" kern="1200" dirty="0" smtClean="0">
                          <a:effectLst/>
                        </a:rPr>
                        <a:t>2016 </a:t>
                      </a:r>
                      <a:r>
                        <a:rPr lang="ru-RU" sz="1300" kern="1200" dirty="0">
                          <a:effectLst/>
                        </a:rPr>
                        <a:t>году компенсация приостановлена, чел.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Численность граждан, которым в </a:t>
                      </a:r>
                      <a:r>
                        <a:rPr lang="ru-RU" sz="1300" kern="1200" dirty="0" smtClean="0">
                          <a:effectLst/>
                        </a:rPr>
                        <a:t>2016 </a:t>
                      </a:r>
                      <a:r>
                        <a:rPr lang="ru-RU" sz="1300" kern="1200" dirty="0">
                          <a:effectLst/>
                        </a:rPr>
                        <a:t>году компенсация возобновлена, чел.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Численность граждан, которым в </a:t>
                      </a:r>
                      <a:r>
                        <a:rPr lang="ru-RU" sz="1300" kern="1200" dirty="0" smtClean="0">
                          <a:effectLst/>
                        </a:rPr>
                        <a:t>2016 </a:t>
                      </a:r>
                      <a:r>
                        <a:rPr lang="ru-RU" sz="1300" kern="1200" dirty="0">
                          <a:effectLst/>
                        </a:rPr>
                        <a:t>году компенсация прекращена, чел.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9525" marB="0"/>
                </a:tc>
              </a:tr>
              <a:tr h="218440">
                <a:tc>
                  <a:txBody>
                    <a:bodyPr/>
                    <a:lstStyle/>
                    <a:p>
                      <a:pPr algn="ctr">
                        <a:lnSpc>
                          <a:spcPts val="172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15 059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2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8 426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2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6 031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9525" marB="0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0" y="5013176"/>
            <a:ext cx="91440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Компенсация платы </a:t>
            </a:r>
            <a:r>
              <a:rPr lang="ru-RU" sz="1600" dirty="0"/>
              <a:t>за коммунальные услуги, </a:t>
            </a:r>
            <a:r>
              <a:rPr lang="ru-RU" sz="1600" dirty="0" smtClean="0"/>
              <a:t>рассчитывается </a:t>
            </a:r>
            <a:r>
              <a:rPr lang="ru-RU" sz="1600" dirty="0"/>
              <a:t>исходя из объема потребляемых коммунальных услуг, определенного по показаниям приборов учета, но не более нормативов потребления, утверждаемых в установленном законодательством Российской Федерации порядке. При отсутствии указанных приборов учета плата за коммунальные услуги рассчитывается исходя из нормативов потребления коммунальных услуг, утверждаемых в установленном законодательством Российской Федерации </a:t>
            </a:r>
            <a:r>
              <a:rPr lang="ru-RU" sz="1600" dirty="0" smtClean="0"/>
              <a:t>порядке.</a:t>
            </a:r>
            <a:endParaRPr lang="ru-RU" sz="1600" dirty="0"/>
          </a:p>
        </p:txBody>
      </p:sp>
      <p:sp>
        <p:nvSpPr>
          <p:cNvPr id="17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10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025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288" y="-225"/>
            <a:ext cx="8353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оплате взносов на капремонт неработающим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пенсионерам с 01.01.2016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11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782" y="764704"/>
            <a:ext cx="8352928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900" b="1" dirty="0">
                <a:solidFill>
                  <a:prstClr val="black"/>
                </a:solidFill>
                <a:latin typeface="Georgia"/>
              </a:rPr>
              <a:t>одиноко проживающие неработающие собственники жилых помещений, достигшие возраста 70 лет, – в размере 50 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процентов – </a:t>
            </a:r>
            <a:r>
              <a:rPr lang="ru-RU" sz="1900" b="1" dirty="0" smtClean="0">
                <a:solidFill>
                  <a:srgbClr val="A50021"/>
                </a:solidFill>
                <a:latin typeface="Georgia"/>
              </a:rPr>
              <a:t>3 705 чел.</a:t>
            </a:r>
            <a:r>
              <a:rPr lang="ru-RU" sz="1900" b="1" dirty="0" smtClean="0">
                <a:latin typeface="Georgia"/>
              </a:rPr>
              <a:t>;</a:t>
            </a:r>
            <a:endParaRPr lang="ru-RU" sz="1900" b="1" dirty="0" smtClean="0">
              <a:latin typeface="Georgia"/>
            </a:endParaRPr>
          </a:p>
          <a:p>
            <a:pPr algn="just"/>
            <a:endParaRPr lang="ru-RU" sz="1900" b="1" dirty="0">
              <a:solidFill>
                <a:prstClr val="black"/>
              </a:solidFill>
              <a:latin typeface="Georgia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900" b="1" dirty="0">
                <a:solidFill>
                  <a:prstClr val="black"/>
                </a:solidFill>
                <a:latin typeface="Georgia"/>
              </a:rPr>
              <a:t>одиноко проживающие неработающие собственники жилых помещений, достигшие возраста 80 лет, – в размере 100 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процентов – </a:t>
            </a:r>
            <a:r>
              <a:rPr lang="ru-RU" sz="1900" b="1" dirty="0" smtClean="0">
                <a:solidFill>
                  <a:srgbClr val="C00000"/>
                </a:solidFill>
                <a:latin typeface="Georgia"/>
              </a:rPr>
              <a:t>1 066 чел.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;</a:t>
            </a:r>
            <a:endParaRPr lang="ru-RU" sz="1900" b="1" dirty="0" smtClean="0">
              <a:solidFill>
                <a:prstClr val="black"/>
              </a:solidFill>
              <a:latin typeface="Georgia"/>
            </a:endParaRPr>
          </a:p>
          <a:p>
            <a:pPr algn="just"/>
            <a:endParaRPr lang="ru-RU" sz="1900" b="1" dirty="0" smtClean="0">
              <a:solidFill>
                <a:prstClr val="black"/>
              </a:solidFill>
              <a:latin typeface="Georgia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неработающие </a:t>
            </a:r>
            <a:r>
              <a:rPr lang="ru-RU" sz="1900" b="1" dirty="0">
                <a:solidFill>
                  <a:prstClr val="black"/>
                </a:solidFill>
                <a:latin typeface="Georgia"/>
              </a:rPr>
              <a:t>граждане, собственники жилых помещений, достигшие возраста 70 лет, проживающие совместно с неработающими членами семей пенсионного возраста, – в размере 50 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процентов – </a:t>
            </a:r>
            <a:r>
              <a:rPr lang="ru-RU" sz="1900" b="1" dirty="0" smtClean="0">
                <a:solidFill>
                  <a:srgbClr val="C00000"/>
                </a:solidFill>
                <a:latin typeface="Georgia"/>
              </a:rPr>
              <a:t>1 406 чел.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;</a:t>
            </a:r>
            <a:endParaRPr lang="ru-RU" sz="1900" b="1" dirty="0" smtClean="0">
              <a:solidFill>
                <a:prstClr val="black"/>
              </a:solidFill>
              <a:latin typeface="Georgia"/>
            </a:endParaRPr>
          </a:p>
          <a:p>
            <a:pPr algn="just"/>
            <a:endParaRPr lang="ru-RU" sz="1900" b="1" dirty="0" smtClean="0">
              <a:solidFill>
                <a:prstClr val="black"/>
              </a:solidFill>
              <a:latin typeface="Georgia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неработающие </a:t>
            </a:r>
            <a:r>
              <a:rPr lang="ru-RU" sz="1900" b="1" dirty="0">
                <a:solidFill>
                  <a:prstClr val="black"/>
                </a:solidFill>
                <a:latin typeface="Georgia"/>
              </a:rPr>
              <a:t>граждане, собственники жилых помещений, достигшие возраста 80 лет, проживающие совместно с неработающими членами семей пенсионного возраста, – в размере 100 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процентов – </a:t>
            </a:r>
            <a:r>
              <a:rPr lang="ru-RU" sz="1900" b="1" dirty="0" smtClean="0">
                <a:solidFill>
                  <a:srgbClr val="C00000"/>
                </a:solidFill>
                <a:latin typeface="Georgia"/>
              </a:rPr>
              <a:t>323 чел</a:t>
            </a:r>
            <a:r>
              <a:rPr lang="ru-RU" sz="1900" b="1" dirty="0" smtClean="0">
                <a:solidFill>
                  <a:prstClr val="black"/>
                </a:solidFill>
                <a:latin typeface="Georgia"/>
              </a:rPr>
              <a:t>.</a:t>
            </a:r>
            <a:endParaRPr lang="ru-RU" sz="1900" b="1" dirty="0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58300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980728"/>
            <a:ext cx="7543800" cy="4968552"/>
          </a:xfrm>
        </p:spPr>
        <p:txBody>
          <a:bodyPr>
            <a:normAutofit fontScale="92500" lnSpcReduction="2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Численность </a:t>
            </a:r>
            <a:r>
              <a:rPr lang="ru-RU" dirty="0"/>
              <a:t>граждан, пользующихся мерами социальной поддержки в связи с невысокими доходами, </a:t>
            </a:r>
            <a:r>
              <a:rPr lang="ru-RU" dirty="0" smtClean="0"/>
              <a:t>в </a:t>
            </a:r>
            <a:r>
              <a:rPr lang="ru-RU" dirty="0"/>
              <a:t>автономном округе составляет </a:t>
            </a:r>
            <a:r>
              <a:rPr lang="ru-RU" b="1" dirty="0" smtClean="0"/>
              <a:t>55 728 </a:t>
            </a:r>
            <a:r>
              <a:rPr lang="ru-RU" dirty="0" smtClean="0"/>
              <a:t>человек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    </a:t>
            </a:r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sz="2600" b="1" dirty="0" smtClean="0"/>
              <a:t>С учетом всех членов семьи предоставляется: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    Государственная социальная помощь;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Субсидия на оплату жилого помещения и коммунальных   услуг;</a:t>
            </a:r>
          </a:p>
          <a:p>
            <a:pPr marL="0" indent="0" algn="just">
              <a:buNone/>
            </a:pPr>
            <a:r>
              <a:rPr lang="ru-RU" dirty="0" smtClean="0"/>
              <a:t>    Единовременная помощь для выхода на </a:t>
            </a:r>
            <a:r>
              <a:rPr lang="ru-RU" dirty="0" err="1" smtClean="0"/>
              <a:t>самообеспечение</a:t>
            </a:r>
            <a:r>
              <a:rPr lang="ru-RU" dirty="0" smtClean="0"/>
              <a:t>;</a:t>
            </a:r>
          </a:p>
          <a:p>
            <a:pPr marL="0" indent="0" algn="just">
              <a:buNone/>
            </a:pPr>
            <a:r>
              <a:rPr lang="ru-RU" dirty="0" smtClean="0"/>
              <a:t>    Единовременная помощь при возникновении экстремальной жизненной ситуации.</a:t>
            </a:r>
          </a:p>
          <a:p>
            <a:pPr marL="0" indent="0" algn="just">
              <a:buNone/>
            </a:pPr>
            <a:r>
              <a:rPr lang="ru-RU" dirty="0" smtClean="0"/>
              <a:t>    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-225"/>
            <a:ext cx="8353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малообеспеченных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37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08912" cy="5472608"/>
          </a:xfrm>
        </p:spPr>
        <p:txBody>
          <a:bodyPr>
            <a:normAutofit fontScale="25000" lnSpcReduction="20000"/>
          </a:bodyPr>
          <a:lstStyle/>
          <a:p>
            <a:pPr algn="just"/>
            <a:endParaRPr lang="ru-RU" b="1" dirty="0" smtClean="0"/>
          </a:p>
          <a:p>
            <a:pPr algn="just"/>
            <a:endParaRPr lang="ru-RU" sz="5100" b="1" dirty="0"/>
          </a:p>
          <a:p>
            <a:pPr algn="just"/>
            <a:r>
              <a:rPr lang="ru-RU" sz="9600" b="1" dirty="0" smtClean="0"/>
              <a:t>Поддержка оказывается адресно гражданину, либо на каждого ребенка:</a:t>
            </a:r>
          </a:p>
          <a:p>
            <a:pPr algn="just"/>
            <a:endParaRPr lang="ru-RU" sz="9600" b="1" dirty="0" smtClean="0"/>
          </a:p>
          <a:p>
            <a:pPr marL="0" indent="0" algn="just">
              <a:buNone/>
            </a:pPr>
            <a:r>
              <a:rPr lang="ru-RU" sz="9600" dirty="0" smtClean="0"/>
              <a:t>    региональная социальная доплата к пенсии неработающим пенсионерам;</a:t>
            </a:r>
          </a:p>
          <a:p>
            <a:pPr marL="0" indent="0" algn="just">
              <a:buNone/>
            </a:pPr>
            <a:r>
              <a:rPr lang="ru-RU" sz="9600" dirty="0" smtClean="0"/>
              <a:t>    </a:t>
            </a:r>
            <a:r>
              <a:rPr lang="ru-RU" sz="9600" dirty="0" smtClean="0"/>
              <a:t>срочная социальная помощь;</a:t>
            </a:r>
          </a:p>
          <a:p>
            <a:pPr marL="0" indent="0" algn="just">
              <a:buNone/>
            </a:pPr>
            <a:r>
              <a:rPr lang="ru-RU" sz="9600" dirty="0"/>
              <a:t> </a:t>
            </a:r>
            <a:r>
              <a:rPr lang="ru-RU" sz="9600" dirty="0" smtClean="0"/>
              <a:t>   ежемесячное пособие на ребенка;</a:t>
            </a:r>
          </a:p>
          <a:p>
            <a:pPr marL="0" indent="0" algn="just">
              <a:buNone/>
            </a:pPr>
            <a:r>
              <a:rPr lang="ru-RU" sz="9600" dirty="0"/>
              <a:t> </a:t>
            </a:r>
            <a:r>
              <a:rPr lang="ru-RU" sz="9600" dirty="0" smtClean="0"/>
              <a:t>   ежемесячное пособие по уходу за ребенком в возрасте от        полутора до трех лет и от трех до четырех лет (с 01.01.2016);</a:t>
            </a:r>
          </a:p>
          <a:p>
            <a:pPr marL="0" indent="0" algn="just">
              <a:buNone/>
            </a:pPr>
            <a:r>
              <a:rPr lang="ru-RU" sz="9600" dirty="0"/>
              <a:t> </a:t>
            </a:r>
            <a:r>
              <a:rPr lang="ru-RU" sz="9600" dirty="0" smtClean="0"/>
              <a:t>    единовременное пособие  при поступлении ребенка в первый класс </a:t>
            </a:r>
            <a:r>
              <a:rPr lang="ru-RU" sz="9600" dirty="0" smtClean="0"/>
              <a:t>образовательной </a:t>
            </a:r>
            <a:r>
              <a:rPr lang="ru-RU" sz="9600" dirty="0" smtClean="0"/>
              <a:t>организации;</a:t>
            </a:r>
          </a:p>
          <a:p>
            <a:pPr marL="0" indent="0" algn="just">
              <a:buNone/>
            </a:pPr>
            <a:r>
              <a:rPr lang="ru-RU" sz="9600" dirty="0" smtClean="0"/>
              <a:t>     единовременное пособие для подготовки ребенка (детей) из многодетной семьи к началу учебного года.</a:t>
            </a:r>
          </a:p>
          <a:p>
            <a:pPr marL="0" indent="0" algn="just">
              <a:buNone/>
            </a:pPr>
            <a:endParaRPr lang="ru-RU" sz="5100" b="1" dirty="0" smtClean="0"/>
          </a:p>
          <a:p>
            <a:pPr marL="0" indent="0" algn="just">
              <a:buNone/>
            </a:pPr>
            <a:r>
              <a:rPr lang="ru-RU" sz="5100" dirty="0" smtClean="0"/>
              <a:t> </a:t>
            </a:r>
          </a:p>
          <a:p>
            <a:endParaRPr lang="ru-RU" sz="80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-225"/>
            <a:ext cx="8353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малообеспеченных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00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7289856"/>
              </p:ext>
            </p:extLst>
          </p:nvPr>
        </p:nvGraphicFramePr>
        <p:xfrm>
          <a:off x="323528" y="764704"/>
          <a:ext cx="842493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974314"/>
              </p:ext>
            </p:extLst>
          </p:nvPr>
        </p:nvGraphicFramePr>
        <p:xfrm>
          <a:off x="323527" y="4145242"/>
          <a:ext cx="8496945" cy="268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1"/>
                <a:gridCol w="1872208"/>
                <a:gridCol w="2376264"/>
                <a:gridCol w="2808312"/>
              </a:tblGrid>
              <a:tr h="93265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Год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40" marB="457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Численность получателей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субсидий (семьи)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40" marB="457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Численность лиц, проживающих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в семьях, которым предоставлена субсидия (чел.)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40" marB="457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Объем средств бюджета автономного округа,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направленных на предоставление субсидий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(млн. руб.)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40" marB="45740" anchor="ctr"/>
                </a:tc>
              </a:tr>
              <a:tr h="27432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2012 год</a:t>
                      </a:r>
                      <a:endParaRPr lang="ru-RU" sz="1400" b="1" dirty="0"/>
                    </a:p>
                  </a:txBody>
                  <a:tcPr marL="91431" marR="91431" marT="45740" marB="45740"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39 996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64 847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927,2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40" marB="45740"/>
                </a:tc>
              </a:tr>
              <a:tr h="27432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2013</a:t>
                      </a:r>
                      <a:r>
                        <a:rPr lang="ru-RU" sz="1400" b="1" baseline="0" dirty="0" smtClean="0"/>
                        <a:t> год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38 162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58 081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938,9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</a:tr>
              <a:tr h="27432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2014 год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35 140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82 417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737,9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</a:tr>
              <a:tr h="27432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2015 год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32 527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76 572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700,4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</a:tr>
              <a:tr h="27432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2016 </a:t>
                      </a:r>
                      <a:r>
                        <a:rPr lang="ru-RU" sz="1400" b="1" dirty="0" smtClean="0"/>
                        <a:t>год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32 866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78 694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679,2</a:t>
                      </a:r>
                      <a:endParaRPr lang="ru-RU" sz="1400" b="1" dirty="0"/>
                    </a:p>
                  </a:txBody>
                  <a:tcPr marL="91431" marR="91431" marT="45740" marB="4574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55576" y="0"/>
            <a:ext cx="7632848" cy="64633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Предоставление субсидий на оплату жилого помещения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коммунальных услуг</a:t>
            </a:r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14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03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268"/>
            <a:ext cx="7560840" cy="524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Усиление адресности социальной поддержки</a:t>
            </a:r>
            <a:endParaRPr lang="ru-RU" altLang="ru-RU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55576" y="1052736"/>
            <a:ext cx="7543800" cy="410445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>
                <a:solidFill>
                  <a:schemeClr val="tx1"/>
                </a:solidFill>
              </a:rPr>
              <a:t>С 2015 года установлены критерии нуждаемости при </a:t>
            </a:r>
            <a:r>
              <a:rPr lang="ru-RU" sz="2000" dirty="0" smtClean="0">
                <a:solidFill>
                  <a:schemeClr val="tx1"/>
                </a:solidFill>
              </a:rPr>
              <a:t>предоставлении 16 </a:t>
            </a:r>
            <a:r>
              <a:rPr lang="ru-RU" sz="2000" dirty="0">
                <a:solidFill>
                  <a:schemeClr val="tx1"/>
                </a:solidFill>
              </a:rPr>
              <a:t>мер социальной поддержки, в том </a:t>
            </a:r>
            <a:r>
              <a:rPr lang="ru-RU" sz="2000" dirty="0" smtClean="0">
                <a:solidFill>
                  <a:schemeClr val="tx1"/>
                </a:solidFill>
              </a:rPr>
              <a:t>числе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12 </a:t>
            </a:r>
            <a:r>
              <a:rPr lang="ru-RU" sz="2000" dirty="0">
                <a:solidFill>
                  <a:schemeClr val="tx1"/>
                </a:solidFill>
              </a:rPr>
              <a:t>– семьям с детьми, </a:t>
            </a:r>
            <a:r>
              <a:rPr lang="ru-RU" sz="2000" dirty="0" smtClean="0">
                <a:solidFill>
                  <a:schemeClr val="tx1"/>
                </a:solidFill>
              </a:rPr>
              <a:t>4 </a:t>
            </a:r>
            <a:r>
              <a:rPr lang="ru-RU" sz="2000" dirty="0">
                <a:solidFill>
                  <a:schemeClr val="tx1"/>
                </a:solidFill>
              </a:rPr>
              <a:t>– отдельным категориям граждан, </a:t>
            </a:r>
            <a:r>
              <a:rPr lang="ru-RU" sz="2000" dirty="0" smtClean="0">
                <a:solidFill>
                  <a:schemeClr val="tx1"/>
                </a:solidFill>
              </a:rPr>
              <a:t>что </a:t>
            </a:r>
            <a:r>
              <a:rPr lang="ru-RU" sz="2000" dirty="0">
                <a:solidFill>
                  <a:schemeClr val="tx1"/>
                </a:solidFill>
              </a:rPr>
              <a:t>позволило повысить адресность социальной поддержки 51 184 </a:t>
            </a:r>
            <a:r>
              <a:rPr lang="ru-RU" sz="2000" dirty="0" smtClean="0">
                <a:solidFill>
                  <a:schemeClr val="tx1"/>
                </a:solidFill>
              </a:rPr>
              <a:t>граждан</a:t>
            </a:r>
            <a:endParaRPr lang="ru-RU" sz="20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10 мер социальной поддержки предоставляются с применением «ценза оседлости»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Увеличен максимальный размер единовременной помощи для выхода семьи на </a:t>
            </a:r>
            <a:r>
              <a:rPr lang="ru-RU" sz="2000" dirty="0" err="1" smtClean="0">
                <a:solidFill>
                  <a:schemeClr val="tx1"/>
                </a:solidFill>
              </a:rPr>
              <a:t>самообеспечение</a:t>
            </a:r>
            <a:r>
              <a:rPr lang="ru-RU" sz="2000" dirty="0" smtClean="0">
                <a:solidFill>
                  <a:schemeClr val="tx1"/>
                </a:solidFill>
              </a:rPr>
              <a:t> с 40 тыс. рублей до 50 тыс. рублей.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5517232"/>
            <a:ext cx="799288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Предоставление всех действующих мер социальной поддержки </a:t>
            </a:r>
            <a:r>
              <a:rPr lang="ru-RU" b="1" dirty="0" smtClean="0">
                <a:solidFill>
                  <a:schemeClr val="bg1"/>
                </a:solidFill>
              </a:rPr>
              <a:t>сохранено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62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9268"/>
            <a:ext cx="7704856" cy="524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Численность детей-сирот и детей, оставшихся без </a:t>
            </a:r>
            <a:r>
              <a:rPr lang="ru-RU" b="1" dirty="0"/>
              <a:t>попечения родителей</a:t>
            </a:r>
            <a:endParaRPr lang="ru-RU" altLang="ru-RU" b="1" dirty="0"/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17541934"/>
              </p:ext>
            </p:extLst>
          </p:nvPr>
        </p:nvGraphicFramePr>
        <p:xfrm>
          <a:off x="524260" y="1124744"/>
          <a:ext cx="81674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16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48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071563" y="0"/>
            <a:ext cx="7215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solidFill>
                  <a:schemeClr val="bg1"/>
                </a:solidFill>
              </a:rPr>
              <a:t>приобретение жилых помещений для детей-сирот </a:t>
            </a:r>
            <a:endParaRPr lang="ru-RU" altLang="ru-RU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9268"/>
            <a:ext cx="7560840" cy="524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Обеспечение прав детей-сирот и детей, оставшихся без попечения родителей</a:t>
            </a:r>
            <a:endParaRPr lang="ru-RU" dirty="0"/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72821612"/>
              </p:ext>
            </p:extLst>
          </p:nvPr>
        </p:nvGraphicFramePr>
        <p:xfrm>
          <a:off x="323528" y="692696"/>
          <a:ext cx="864096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17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67556254"/>
              </p:ext>
            </p:extLst>
          </p:nvPr>
        </p:nvGraphicFramePr>
        <p:xfrm>
          <a:off x="755576" y="3933056"/>
          <a:ext cx="7704856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5576" y="3284984"/>
            <a:ext cx="75608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prstClr val="black"/>
                </a:solidFill>
              </a:rPr>
              <a:t>Обеспечение лиц из числа детей-сирот и детей, оставшихся без попечения родителей жилыми помещениями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7096" y="1560118"/>
            <a:ext cx="1531365" cy="42659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Источники финансирования: </a:t>
            </a:r>
            <a:r>
              <a:rPr lang="ru-RU" sz="1600" dirty="0" smtClean="0">
                <a:solidFill>
                  <a:schemeClr val="tx1"/>
                </a:solidFill>
              </a:rPr>
              <a:t>средства окружного (</a:t>
            </a:r>
            <a:r>
              <a:rPr lang="ru-RU" sz="1600" dirty="0" smtClean="0">
                <a:solidFill>
                  <a:schemeClr val="tx1"/>
                </a:solidFill>
              </a:rPr>
              <a:t>37%), </a:t>
            </a:r>
            <a:r>
              <a:rPr lang="ru-RU" sz="1600" dirty="0" err="1" smtClean="0">
                <a:solidFill>
                  <a:schemeClr val="tx1"/>
                </a:solidFill>
              </a:rPr>
              <a:t>муниципаль-ного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бюджетов; средства родителей, предприятий, Фонда социального </a:t>
            </a:r>
            <a:r>
              <a:rPr lang="ru-RU" sz="1600" dirty="0" smtClean="0">
                <a:solidFill>
                  <a:schemeClr val="tx1"/>
                </a:solidFill>
              </a:rPr>
              <a:t>страхования 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Отдых и оздоровление детей</a:t>
            </a:r>
            <a:endParaRPr lang="ru-RU" b="1" dirty="0">
              <a:solidFill>
                <a:schemeClr val="bg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638462" y="1340768"/>
            <a:ext cx="3293578" cy="868925"/>
            <a:chOff x="5024" y="264882"/>
            <a:chExt cx="3913855" cy="868925"/>
          </a:xfrm>
          <a:solidFill>
            <a:srgbClr val="008000"/>
          </a:solidFill>
        </p:grpSpPr>
        <p:sp>
          <p:nvSpPr>
            <p:cNvPr id="11" name="Нашивка 10"/>
            <p:cNvSpPr/>
            <p:nvPr/>
          </p:nvSpPr>
          <p:spPr>
            <a:xfrm>
              <a:off x="5024" y="264882"/>
              <a:ext cx="3913855" cy="868925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Нашивка 4"/>
            <p:cNvSpPr/>
            <p:nvPr/>
          </p:nvSpPr>
          <p:spPr>
            <a:xfrm>
              <a:off x="439486" y="264882"/>
              <a:ext cx="3240643" cy="8689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Times New Roman" pitchFamily="18" charset="0"/>
                  <a:cs typeface="Times New Roman" pitchFamily="18" charset="0"/>
                </a:rPr>
                <a:t>Доля детей школьного возраста, охваченных всеми организованными формами отдыха и оздоровления</a:t>
              </a:r>
              <a:endParaRPr lang="ru-RU" sz="1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664809" y="2345266"/>
            <a:ext cx="3267231" cy="795702"/>
            <a:chOff x="5024" y="1255456"/>
            <a:chExt cx="3913855" cy="868925"/>
          </a:xfrm>
          <a:solidFill>
            <a:srgbClr val="008000"/>
          </a:solidFill>
        </p:grpSpPr>
        <p:sp>
          <p:nvSpPr>
            <p:cNvPr id="23" name="Нашивка 22"/>
            <p:cNvSpPr/>
            <p:nvPr/>
          </p:nvSpPr>
          <p:spPr>
            <a:xfrm>
              <a:off x="5024" y="1255456"/>
              <a:ext cx="3913855" cy="868925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Нашивка 4"/>
            <p:cNvSpPr/>
            <p:nvPr/>
          </p:nvSpPr>
          <p:spPr>
            <a:xfrm>
              <a:off x="439487" y="1255456"/>
              <a:ext cx="3044930" cy="8689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Times New Roman" pitchFamily="18" charset="0"/>
                  <a:cs typeface="Times New Roman" pitchFamily="18" charset="0"/>
                </a:rPr>
                <a:t>Доля детей школьного возраста, отдохнувших в оздоровительных организациях</a:t>
              </a:r>
              <a:endParaRPr lang="ru-RU" sz="1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679159" y="3276945"/>
            <a:ext cx="3267231" cy="864096"/>
            <a:chOff x="5024" y="2246031"/>
            <a:chExt cx="3913855" cy="868925"/>
          </a:xfrm>
          <a:solidFill>
            <a:srgbClr val="008000"/>
          </a:solidFill>
        </p:grpSpPr>
        <p:sp>
          <p:nvSpPr>
            <p:cNvPr id="21" name="Нашивка 20"/>
            <p:cNvSpPr/>
            <p:nvPr/>
          </p:nvSpPr>
          <p:spPr>
            <a:xfrm>
              <a:off x="5024" y="2246031"/>
              <a:ext cx="3913855" cy="868925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Нашивка 6"/>
            <p:cNvSpPr/>
            <p:nvPr/>
          </p:nvSpPr>
          <p:spPr>
            <a:xfrm>
              <a:off x="259922" y="2246031"/>
              <a:ext cx="3371456" cy="8689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400" kern="1200" dirty="0" smtClean="0">
                  <a:latin typeface="Times New Roman" pitchFamily="18" charset="0"/>
                  <a:cs typeface="Times New Roman" pitchFamily="18" charset="0"/>
                </a:rPr>
                <a:t>Доля детей</a:t>
              </a:r>
              <a:r>
                <a:rPr lang="ru-RU" sz="1400" b="0" kern="1200" dirty="0" smtClean="0">
                  <a:latin typeface="Times New Roman" pitchFamily="18" charset="0"/>
                  <a:cs typeface="Times New Roman" pitchFamily="18" charset="0"/>
                </a:rPr>
                <a:t>, нуждающихся </a:t>
              </a:r>
              <a:br>
                <a:rPr lang="ru-RU" sz="1400" b="0" kern="12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0" kern="1200" dirty="0" smtClean="0">
                  <a:latin typeface="Times New Roman" pitchFamily="18" charset="0"/>
                  <a:cs typeface="Times New Roman" pitchFamily="18" charset="0"/>
                </a:rPr>
                <a:t>в особой заботе государства, охваченных отдыхом и оздоровлением</a:t>
              </a:r>
              <a:endParaRPr lang="ru-RU" sz="1400" b="0" kern="1200" dirty="0" smtClean="0"/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0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679695" y="4221088"/>
            <a:ext cx="3267231" cy="868925"/>
            <a:chOff x="5024" y="3236606"/>
            <a:chExt cx="3913855" cy="868925"/>
          </a:xfrm>
          <a:solidFill>
            <a:srgbClr val="008000"/>
          </a:solidFill>
        </p:grpSpPr>
        <p:sp>
          <p:nvSpPr>
            <p:cNvPr id="19" name="Нашивка 18"/>
            <p:cNvSpPr/>
            <p:nvPr/>
          </p:nvSpPr>
          <p:spPr>
            <a:xfrm>
              <a:off x="5024" y="3236606"/>
              <a:ext cx="3913855" cy="868925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Нашивка 8"/>
            <p:cNvSpPr/>
            <p:nvPr/>
          </p:nvSpPr>
          <p:spPr>
            <a:xfrm>
              <a:off x="439487" y="3236606"/>
              <a:ext cx="3044930" cy="8689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11430" rIns="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Times New Roman" pitchFamily="18" charset="0"/>
                  <a:cs typeface="Times New Roman" pitchFamily="18" charset="0"/>
                </a:rPr>
                <a:t>Детские оздоровительные организации</a:t>
              </a:r>
              <a:endParaRPr lang="ru-RU" sz="1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712518" y="5172272"/>
            <a:ext cx="3267231" cy="868925"/>
            <a:chOff x="5024" y="4227180"/>
            <a:chExt cx="3913855" cy="868925"/>
          </a:xfrm>
          <a:solidFill>
            <a:srgbClr val="008000"/>
          </a:solidFill>
        </p:grpSpPr>
        <p:sp>
          <p:nvSpPr>
            <p:cNvPr id="17" name="Нашивка 16"/>
            <p:cNvSpPr/>
            <p:nvPr/>
          </p:nvSpPr>
          <p:spPr>
            <a:xfrm>
              <a:off x="5024" y="4227180"/>
              <a:ext cx="3913855" cy="868925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Нашивка 10"/>
            <p:cNvSpPr/>
            <p:nvPr/>
          </p:nvSpPr>
          <p:spPr>
            <a:xfrm>
              <a:off x="439487" y="4227180"/>
              <a:ext cx="3044930" cy="8689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11430" rIns="0" bIns="1143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1400" kern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400" kern="1200" dirty="0" smtClean="0">
                  <a:latin typeface="Times New Roman" pitchFamily="18" charset="0"/>
                  <a:cs typeface="Times New Roman" pitchFamily="18" charset="0"/>
                </a:rPr>
                <a:t>Объем финансирования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085388" y="692694"/>
            <a:ext cx="1150908" cy="499891"/>
          </a:xfrm>
          <a:prstGeom prst="roundRect">
            <a:avLst/>
          </a:prstGeom>
          <a:ln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2015 </a:t>
            </a:r>
            <a:r>
              <a:rPr lang="ru-RU" sz="1600" dirty="0" smtClean="0"/>
              <a:t>год</a:t>
            </a:r>
            <a:endParaRPr lang="ru-RU" sz="16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69233" y="692696"/>
            <a:ext cx="1170919" cy="499891"/>
          </a:xfrm>
          <a:prstGeom prst="roundRect">
            <a:avLst/>
          </a:prstGeom>
          <a:ln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2014 </a:t>
            </a:r>
            <a:r>
              <a:rPr lang="ru-RU" sz="1600" dirty="0" smtClean="0"/>
              <a:t>год</a:t>
            </a:r>
            <a:endParaRPr lang="ru-RU" sz="16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371865" y="692696"/>
            <a:ext cx="1160575" cy="499891"/>
          </a:xfrm>
          <a:prstGeom prst="roundRect">
            <a:avLst/>
          </a:prstGeom>
          <a:ln>
            <a:solidFill>
              <a:schemeClr val="bg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2016 </a:t>
            </a:r>
            <a:r>
              <a:rPr lang="ru-RU" sz="1600" dirty="0" smtClean="0"/>
              <a:t>год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4731127" y="1340768"/>
            <a:ext cx="1641073" cy="868925"/>
            <a:chOff x="3636479" y="338740"/>
            <a:chExt cx="1803019" cy="721207"/>
          </a:xfrm>
        </p:grpSpPr>
        <p:sp>
          <p:nvSpPr>
            <p:cNvPr id="30" name="Нашивка 29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95,5 %</a:t>
              </a:r>
              <a:endParaRPr lang="ru-RU" sz="1400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6065377" y="1340767"/>
            <a:ext cx="1641073" cy="868925"/>
            <a:chOff x="3636479" y="338740"/>
            <a:chExt cx="1803019" cy="721207"/>
          </a:xfrm>
        </p:grpSpPr>
        <p:sp>
          <p:nvSpPr>
            <p:cNvPr id="33" name="Нашивка 32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algn="ctr"/>
              <a:r>
                <a:rPr lang="ru-RU" sz="1400" dirty="0"/>
                <a:t>96 %</a:t>
              </a:r>
              <a:endParaRPr lang="ru-RU" sz="1400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391532" y="1340766"/>
            <a:ext cx="1641073" cy="868925"/>
            <a:chOff x="3636479" y="338740"/>
            <a:chExt cx="1803019" cy="721207"/>
          </a:xfrm>
        </p:grpSpPr>
        <p:sp>
          <p:nvSpPr>
            <p:cNvPr id="36" name="Нашивка 35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r>
                <a:rPr lang="ru-RU" sz="1400" dirty="0" smtClean="0"/>
                <a:t>96,5%</a:t>
              </a:r>
              <a:endParaRPr lang="ru-RU" sz="1400" dirty="0"/>
            </a:p>
          </p:txBody>
        </p:sp>
        <p:sp>
          <p:nvSpPr>
            <p:cNvPr id="37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effectLst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4752519" y="2308654"/>
            <a:ext cx="1641073" cy="832316"/>
            <a:chOff x="3636479" y="338740"/>
            <a:chExt cx="1803019" cy="721207"/>
          </a:xfrm>
        </p:grpSpPr>
        <p:sp>
          <p:nvSpPr>
            <p:cNvPr id="39" name="Нашивка 38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Нашивка 4"/>
            <p:cNvSpPr/>
            <p:nvPr/>
          </p:nvSpPr>
          <p:spPr>
            <a:xfrm>
              <a:off x="3997083" y="338740"/>
              <a:ext cx="1181570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58,4 %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117 551 ребенок</a:t>
              </a:r>
              <a:endParaRPr lang="ru-RU" sz="1400" dirty="0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086769" y="2308653"/>
            <a:ext cx="1641073" cy="832316"/>
            <a:chOff x="3636479" y="338740"/>
            <a:chExt cx="1803019" cy="721207"/>
          </a:xfrm>
        </p:grpSpPr>
        <p:sp>
          <p:nvSpPr>
            <p:cNvPr id="42" name="Нашивка 41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58,8 %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117 862 ребенок</a:t>
              </a:r>
              <a:endParaRPr lang="ru-RU" sz="1400" dirty="0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7412924" y="2308652"/>
            <a:ext cx="1641073" cy="832316"/>
            <a:chOff x="3636479" y="338740"/>
            <a:chExt cx="1803019" cy="721207"/>
          </a:xfrm>
        </p:grpSpPr>
        <p:sp>
          <p:nvSpPr>
            <p:cNvPr id="45" name="Нашивка 44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400" dirty="0" smtClean="0"/>
                <a:t>61,5%</a:t>
              </a:r>
            </a:p>
            <a:p>
              <a:r>
                <a:rPr lang="ru-RU" sz="1400" dirty="0" smtClean="0"/>
                <a:t>125 954 ребенок</a:t>
              </a:r>
              <a:endParaRPr lang="ru-RU" sz="1400" dirty="0"/>
            </a:p>
          </p:txBody>
        </p:sp>
        <p:sp>
          <p:nvSpPr>
            <p:cNvPr id="46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effectLst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4720753" y="3276945"/>
            <a:ext cx="1641073" cy="832316"/>
            <a:chOff x="3636479" y="338740"/>
            <a:chExt cx="1803019" cy="721207"/>
          </a:xfrm>
        </p:grpSpPr>
        <p:sp>
          <p:nvSpPr>
            <p:cNvPr id="48" name="Нашивка 47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Нашивка 4"/>
            <p:cNvSpPr/>
            <p:nvPr/>
          </p:nvSpPr>
          <p:spPr>
            <a:xfrm>
              <a:off x="3997083" y="338740"/>
              <a:ext cx="1181570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62 %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41 134 ребенка</a:t>
              </a:r>
              <a:endParaRPr lang="ru-RU" sz="1400" dirty="0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6055003" y="3276944"/>
            <a:ext cx="1641073" cy="832316"/>
            <a:chOff x="3636479" y="338740"/>
            <a:chExt cx="1803019" cy="721207"/>
          </a:xfrm>
        </p:grpSpPr>
        <p:sp>
          <p:nvSpPr>
            <p:cNvPr id="51" name="Нашивка 50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62 %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41 137 </a:t>
              </a:r>
              <a:r>
                <a:rPr lang="ru-RU" sz="1400" dirty="0" smtClean="0"/>
                <a:t>детей</a:t>
              </a:r>
              <a:endParaRPr lang="ru-RU" sz="1400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7381158" y="3276943"/>
            <a:ext cx="1641073" cy="832316"/>
            <a:chOff x="3636479" y="338740"/>
            <a:chExt cx="1803019" cy="721207"/>
          </a:xfrm>
        </p:grpSpPr>
        <p:sp>
          <p:nvSpPr>
            <p:cNvPr id="54" name="Нашивка 53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400" dirty="0" smtClean="0"/>
                <a:t>62 % </a:t>
              </a:r>
            </a:p>
            <a:p>
              <a:r>
                <a:rPr lang="ru-RU" sz="1400" dirty="0" smtClean="0"/>
                <a:t>41 513 детей</a:t>
              </a:r>
              <a:endParaRPr lang="ru-RU" sz="1400" dirty="0"/>
            </a:p>
          </p:txBody>
        </p:sp>
        <p:sp>
          <p:nvSpPr>
            <p:cNvPr id="55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effectLst/>
              </a:endParaRPr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4742145" y="4257697"/>
            <a:ext cx="1641073" cy="832316"/>
            <a:chOff x="3636479" y="338740"/>
            <a:chExt cx="1803019" cy="721207"/>
          </a:xfrm>
        </p:grpSpPr>
        <p:sp>
          <p:nvSpPr>
            <p:cNvPr id="66" name="Нашивка 65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Нашивка 4"/>
            <p:cNvSpPr/>
            <p:nvPr/>
          </p:nvSpPr>
          <p:spPr>
            <a:xfrm>
              <a:off x="3997083" y="338740"/>
              <a:ext cx="1181570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555 организаций</a:t>
              </a:r>
              <a:endParaRPr lang="ru-RU" sz="1400" dirty="0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6076395" y="4257696"/>
            <a:ext cx="1641073" cy="832316"/>
            <a:chOff x="3636479" y="338740"/>
            <a:chExt cx="1803019" cy="721207"/>
          </a:xfrm>
        </p:grpSpPr>
        <p:sp>
          <p:nvSpPr>
            <p:cNvPr id="69" name="Нашивка 68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0" name="Нашивка 4"/>
            <p:cNvSpPr/>
            <p:nvPr/>
          </p:nvSpPr>
          <p:spPr>
            <a:xfrm>
              <a:off x="3997083" y="338740"/>
              <a:ext cx="1230215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569 организаций</a:t>
              </a:r>
              <a:endParaRPr lang="ru-RU" sz="1400" dirty="0"/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7402550" y="4257697"/>
            <a:ext cx="1651447" cy="832316"/>
            <a:chOff x="3636479" y="338740"/>
            <a:chExt cx="1826681" cy="721207"/>
          </a:xfrm>
        </p:grpSpPr>
        <p:sp>
          <p:nvSpPr>
            <p:cNvPr id="72" name="Нашивка 71"/>
            <p:cNvSpPr/>
            <p:nvPr/>
          </p:nvSpPr>
          <p:spPr>
            <a:xfrm>
              <a:off x="3636479" y="338740"/>
              <a:ext cx="1826681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ru-RU" sz="1400" dirty="0" smtClean="0"/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 smtClean="0"/>
                <a:t>595 организаций</a:t>
              </a:r>
              <a:endParaRPr lang="ru-RU" sz="1200" dirty="0"/>
            </a:p>
          </p:txBody>
        </p:sp>
        <p:sp>
          <p:nvSpPr>
            <p:cNvPr id="73" name="Нашивка 4"/>
            <p:cNvSpPr/>
            <p:nvPr/>
          </p:nvSpPr>
          <p:spPr>
            <a:xfrm>
              <a:off x="3997083" y="338740"/>
              <a:ext cx="1081812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effectLst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4763537" y="5190576"/>
            <a:ext cx="1641073" cy="832316"/>
            <a:chOff x="3636479" y="338740"/>
            <a:chExt cx="1803019" cy="721207"/>
          </a:xfrm>
        </p:grpSpPr>
        <p:sp>
          <p:nvSpPr>
            <p:cNvPr id="75" name="Нашивка 74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Нашивка 4"/>
            <p:cNvSpPr/>
            <p:nvPr/>
          </p:nvSpPr>
          <p:spPr>
            <a:xfrm>
              <a:off x="3997083" y="338740"/>
              <a:ext cx="1181570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1 747,9 </a:t>
              </a:r>
              <a:br>
                <a:rPr lang="ru-RU" sz="1400" dirty="0"/>
              </a:br>
              <a:r>
                <a:rPr lang="ru-RU" sz="1400" dirty="0"/>
                <a:t>млн. рублей</a:t>
              </a:r>
              <a:endParaRPr lang="ru-RU" sz="1400" dirty="0"/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6097787" y="5190575"/>
            <a:ext cx="1641073" cy="832316"/>
            <a:chOff x="3636479" y="338740"/>
            <a:chExt cx="1803019" cy="721207"/>
          </a:xfrm>
        </p:grpSpPr>
        <p:sp>
          <p:nvSpPr>
            <p:cNvPr id="78" name="Нашивка 77"/>
            <p:cNvSpPr/>
            <p:nvPr/>
          </p:nvSpPr>
          <p:spPr>
            <a:xfrm>
              <a:off x="3636479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9" name="Нашивка 4"/>
            <p:cNvSpPr/>
            <p:nvPr/>
          </p:nvSpPr>
          <p:spPr>
            <a:xfrm>
              <a:off x="3997083" y="338740"/>
              <a:ext cx="1230215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1 865,6 </a:t>
              </a:r>
              <a:br>
                <a:rPr lang="ru-RU" sz="1400" dirty="0"/>
              </a:br>
              <a:r>
                <a:rPr lang="ru-RU" sz="1400" dirty="0"/>
                <a:t>млн. рублей</a:t>
              </a:r>
              <a:endParaRPr lang="ru-RU" sz="1400" dirty="0"/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7423942" y="5190574"/>
            <a:ext cx="1720058" cy="832316"/>
            <a:chOff x="3636478" y="338740"/>
            <a:chExt cx="1803019" cy="721207"/>
          </a:xfrm>
        </p:grpSpPr>
        <p:sp>
          <p:nvSpPr>
            <p:cNvPr id="81" name="Нашивка 80"/>
            <p:cNvSpPr/>
            <p:nvPr/>
          </p:nvSpPr>
          <p:spPr>
            <a:xfrm>
              <a:off x="3636478" y="338740"/>
              <a:ext cx="1803019" cy="721207"/>
            </a:xfrm>
            <a:prstGeom prst="chevron">
              <a:avLst/>
            </a:prstGeom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ru-RU" sz="1400" dirty="0" smtClean="0"/>
            </a:p>
            <a:p>
              <a:r>
                <a:rPr lang="ru-RU" sz="1400" dirty="0" smtClean="0"/>
                <a:t>2 204,5 млн. руб.</a:t>
              </a:r>
              <a:endParaRPr lang="ru-RU" sz="1400" dirty="0"/>
            </a:p>
          </p:txBody>
        </p:sp>
        <p:sp>
          <p:nvSpPr>
            <p:cNvPr id="82" name="Нашивка 4"/>
            <p:cNvSpPr/>
            <p:nvPr/>
          </p:nvSpPr>
          <p:spPr>
            <a:xfrm>
              <a:off x="3935466" y="338740"/>
              <a:ext cx="1457024" cy="721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effectLst/>
              </a:endParaRPr>
            </a:p>
          </p:txBody>
        </p:sp>
      </p:grpSp>
      <p:sp>
        <p:nvSpPr>
          <p:cNvPr id="85" name="Нашивка 4"/>
          <p:cNvSpPr/>
          <p:nvPr/>
        </p:nvSpPr>
        <p:spPr>
          <a:xfrm>
            <a:off x="7719747" y="5172272"/>
            <a:ext cx="1119718" cy="83231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" tIns="9525" rIns="0" bIns="95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 dirty="0">
              <a:effectLst/>
            </a:endParaRPr>
          </a:p>
        </p:txBody>
      </p:sp>
      <p:sp>
        <p:nvSpPr>
          <p:cNvPr id="86" name="Нашивка 4"/>
          <p:cNvSpPr/>
          <p:nvPr/>
        </p:nvSpPr>
        <p:spPr>
          <a:xfrm>
            <a:off x="7641835" y="4239392"/>
            <a:ext cx="1119718" cy="83231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" tIns="9525" rIns="0" bIns="95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 dirty="0">
              <a:effectLst/>
            </a:endParaRPr>
          </a:p>
        </p:txBody>
      </p:sp>
      <p:sp>
        <p:nvSpPr>
          <p:cNvPr id="88" name="Нашивка 4"/>
          <p:cNvSpPr/>
          <p:nvPr/>
        </p:nvSpPr>
        <p:spPr>
          <a:xfrm>
            <a:off x="7641835" y="2308652"/>
            <a:ext cx="984644" cy="83231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" tIns="9525" rIns="0" bIns="95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 dirty="0">
              <a:effectLst/>
            </a:endParaRPr>
          </a:p>
        </p:txBody>
      </p:sp>
      <p:sp>
        <p:nvSpPr>
          <p:cNvPr id="89" name="Нашивка 4"/>
          <p:cNvSpPr/>
          <p:nvPr/>
        </p:nvSpPr>
        <p:spPr>
          <a:xfrm>
            <a:off x="7709373" y="3276943"/>
            <a:ext cx="984644" cy="83231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" tIns="9525" rIns="0" bIns="95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 dirty="0">
              <a:effectLst/>
            </a:endParaRPr>
          </a:p>
        </p:txBody>
      </p:sp>
      <p:sp>
        <p:nvSpPr>
          <p:cNvPr id="83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18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1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9976" y="908720"/>
            <a:ext cx="7543800" cy="51194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на </a:t>
            </a:r>
            <a:r>
              <a:rPr lang="ru-RU" dirty="0" smtClean="0">
                <a:solidFill>
                  <a:schemeClr val="tx1"/>
                </a:solidFill>
              </a:rPr>
              <a:t>01.01.2017 </a:t>
            </a:r>
            <a:r>
              <a:rPr lang="ru-RU" dirty="0">
                <a:solidFill>
                  <a:schemeClr val="tx1"/>
                </a:solidFill>
              </a:rPr>
              <a:t>в автономном округе </a:t>
            </a:r>
            <a:r>
              <a:rPr lang="ru-RU" dirty="0" smtClean="0">
                <a:solidFill>
                  <a:schemeClr val="tx1"/>
                </a:solidFill>
              </a:rPr>
              <a:t>проживает </a:t>
            </a:r>
            <a:r>
              <a:rPr lang="ru-RU" b="1" dirty="0" smtClean="0">
                <a:solidFill>
                  <a:schemeClr val="tx1"/>
                </a:solidFill>
              </a:rPr>
              <a:t>58 362 </a:t>
            </a:r>
            <a:r>
              <a:rPr lang="ru-RU" dirty="0" smtClean="0">
                <a:solidFill>
                  <a:schemeClr val="tx1"/>
                </a:solidFill>
              </a:rPr>
              <a:t>гражданина</a:t>
            </a:r>
            <a:r>
              <a:rPr lang="ru-RU" dirty="0">
                <a:solidFill>
                  <a:schemeClr val="tx1"/>
                </a:solidFill>
              </a:rPr>
              <a:t>, имеющих инвалидность и </a:t>
            </a:r>
            <a:r>
              <a:rPr lang="ru-RU" b="1" dirty="0" smtClean="0">
                <a:solidFill>
                  <a:schemeClr val="tx1"/>
                </a:solidFill>
              </a:rPr>
              <a:t>5 566 </a:t>
            </a:r>
            <a:r>
              <a:rPr lang="ru-RU" dirty="0" smtClean="0">
                <a:solidFill>
                  <a:schemeClr val="tx1"/>
                </a:solidFill>
              </a:rPr>
              <a:t>семей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детьми-инвалидами, в т. ч.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/>
          </a:p>
          <a:p>
            <a:pPr algn="just"/>
            <a:r>
              <a:rPr lang="ru-RU" dirty="0"/>
              <a:t>Численность получателей </a:t>
            </a:r>
            <a:r>
              <a:rPr lang="ru-RU" dirty="0" smtClean="0"/>
              <a:t>ежемесячной денежной выплаты </a:t>
            </a:r>
            <a:r>
              <a:rPr lang="ru-RU" dirty="0"/>
              <a:t>на частичную оплату проезда к месту получения химиотерапии, радиологических видов лечения и обратно </a:t>
            </a:r>
            <a:r>
              <a:rPr lang="ru-RU" dirty="0" smtClean="0"/>
              <a:t>в </a:t>
            </a:r>
            <a:r>
              <a:rPr lang="ru-RU" dirty="0" smtClean="0"/>
              <a:t>2016 </a:t>
            </a:r>
            <a:r>
              <a:rPr lang="ru-RU" dirty="0"/>
              <a:t>году </a:t>
            </a:r>
            <a:r>
              <a:rPr lang="ru-RU" dirty="0" smtClean="0"/>
              <a:t>составила </a:t>
            </a:r>
            <a:r>
              <a:rPr lang="ru-RU" b="1" dirty="0" smtClean="0"/>
              <a:t>847</a:t>
            </a:r>
            <a:r>
              <a:rPr lang="ru-RU" dirty="0" smtClean="0"/>
              <a:t> человек, </a:t>
            </a:r>
            <a:r>
              <a:rPr lang="ru-RU" dirty="0"/>
              <a:t>средний размер </a:t>
            </a:r>
            <a:r>
              <a:rPr lang="ru-RU" dirty="0" smtClean="0"/>
              <a:t>выплаты </a:t>
            </a:r>
            <a:r>
              <a:rPr lang="ru-RU" dirty="0"/>
              <a:t>в год на одного человека </a:t>
            </a:r>
            <a:r>
              <a:rPr lang="ru-RU" b="1" dirty="0" smtClean="0"/>
              <a:t>-</a:t>
            </a:r>
            <a:r>
              <a:rPr lang="ru-RU" dirty="0" smtClean="0"/>
              <a:t> </a:t>
            </a:r>
            <a:r>
              <a:rPr lang="ru-RU" dirty="0"/>
              <a:t>6579,06 </a:t>
            </a:r>
            <a:r>
              <a:rPr lang="ru-RU" b="1" dirty="0" smtClean="0"/>
              <a:t> </a:t>
            </a:r>
            <a:r>
              <a:rPr lang="ru-RU" dirty="0" smtClean="0"/>
              <a:t>рублей</a:t>
            </a:r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chemeClr val="tx1"/>
                </a:solidFill>
              </a:rPr>
              <a:t>Ежегодно на осуществление указанных выплат из бюджета автономного округа выделяется свыше 100 млн. рублей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6706"/>
            <a:ext cx="8353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инвалидов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семей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детьми-инвалидами</a:t>
            </a:r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19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80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84387" y="2167342"/>
            <a:ext cx="7128792" cy="59987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prstClr val="white"/>
                </a:solidFill>
              </a:rPr>
              <a:t>Предоставление мер социальной поддержки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1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16736" y="5301208"/>
            <a:ext cx="7128792" cy="5116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prstClr val="white"/>
                </a:solidFill>
              </a:rPr>
              <a:t>Социальное обслуживание населения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86334" y="2927499"/>
            <a:ext cx="7128792" cy="5278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prstClr val="white"/>
                </a:solidFill>
              </a:rPr>
              <a:t>Опека и попечительство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86334" y="3678920"/>
            <a:ext cx="7128792" cy="50827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prstClr val="white"/>
                </a:solidFill>
              </a:rPr>
              <a:t>Отдых и оздоровление детей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86209" y="1412776"/>
            <a:ext cx="715919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prstClr val="white"/>
                </a:solidFill>
              </a:rPr>
              <a:t>Демографическая и семейная политика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16736" y="4437112"/>
            <a:ext cx="7128792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prstClr val="white"/>
                </a:solidFill>
              </a:rPr>
              <a:t>Реабилитация/</a:t>
            </a:r>
            <a:r>
              <a:rPr lang="ru-RU" sz="2200" dirty="0" err="1" smtClean="0">
                <a:solidFill>
                  <a:prstClr val="white"/>
                </a:solidFill>
              </a:rPr>
              <a:t>абилитация</a:t>
            </a:r>
            <a:r>
              <a:rPr lang="ru-RU" sz="2200" dirty="0" smtClean="0">
                <a:solidFill>
                  <a:prstClr val="white"/>
                </a:solidFill>
              </a:rPr>
              <a:t> и интеграция инвалидов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5576" y="35262"/>
            <a:ext cx="7553403" cy="13055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Департамент социального развития Ханты-Мансийского </a:t>
            </a:r>
            <a:br>
              <a:rPr lang="ru-RU" b="1" dirty="0" smtClean="0"/>
            </a:br>
            <a:r>
              <a:rPr lang="ru-RU" b="1" dirty="0" smtClean="0"/>
              <a:t>автономного округа – Югры </a:t>
            </a:r>
          </a:p>
          <a:p>
            <a:pPr algn="ctr"/>
            <a:r>
              <a:rPr lang="ru-RU" sz="1600" b="1" dirty="0" smtClean="0"/>
              <a:t>реализует единую государственную политику в сфере социального развития, включая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15271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1560" y="0"/>
            <a:ext cx="806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Формирование </a:t>
            </a:r>
            <a:r>
              <a:rPr lang="ru-RU" b="1" dirty="0">
                <a:solidFill>
                  <a:schemeClr val="bg1"/>
                </a:solidFill>
              </a:rPr>
              <a:t>универсальной безбарьерной среды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8526" y="692696"/>
            <a:ext cx="8633954" cy="6519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Обеспечение отдельных категорий инвалидов, проживающих в автономном </a:t>
            </a:r>
            <a:r>
              <a:rPr lang="ru-RU" b="1" dirty="0" smtClean="0"/>
              <a:t>округе, техническими </a:t>
            </a:r>
            <a:r>
              <a:rPr lang="ru-RU" b="1" dirty="0"/>
              <a:t>средствами </a:t>
            </a:r>
            <a:r>
              <a:rPr lang="ru-RU" b="1" dirty="0" smtClean="0"/>
              <a:t>реабилитации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0381" y="1698597"/>
            <a:ext cx="4240614" cy="125410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</a:rPr>
              <a:t>Распоряжение Правительства РФ 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от </a:t>
            </a:r>
            <a:r>
              <a:rPr lang="ru-RU" sz="1400" b="1" dirty="0">
                <a:solidFill>
                  <a:schemeClr val="tx1"/>
                </a:solidFill>
              </a:rPr>
              <a:t>30.12.2005 </a:t>
            </a:r>
            <a:r>
              <a:rPr lang="ru-RU" sz="1400" b="1" dirty="0" smtClean="0">
                <a:solidFill>
                  <a:schemeClr val="tx1"/>
                </a:solidFill>
              </a:rPr>
              <a:t>№ 2347-р «О </a:t>
            </a:r>
            <a:r>
              <a:rPr lang="ru-RU" sz="1400" b="1" dirty="0">
                <a:solidFill>
                  <a:schemeClr val="tx1"/>
                </a:solidFill>
              </a:rPr>
              <a:t>федеральном перечне реабилитационных мероприятий, технических средств реабилитации и услуг, предоставляемых </a:t>
            </a:r>
            <a:r>
              <a:rPr lang="ru-RU" sz="1400" b="1" dirty="0" smtClean="0">
                <a:solidFill>
                  <a:schemeClr val="tx1"/>
                </a:solidFill>
              </a:rPr>
              <a:t>инвалиду»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8389" y="3040303"/>
            <a:ext cx="4220122" cy="83984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Ф</a:t>
            </a:r>
            <a:r>
              <a:rPr lang="ru-RU" sz="1600" dirty="0" smtClean="0">
                <a:solidFill>
                  <a:schemeClr val="tx1"/>
                </a:solidFill>
              </a:rPr>
              <a:t>едеральный </a:t>
            </a:r>
            <a:r>
              <a:rPr lang="ru-RU" sz="1600" dirty="0">
                <a:solidFill>
                  <a:schemeClr val="tx1"/>
                </a:solidFill>
              </a:rPr>
              <a:t>перечень состоит из </a:t>
            </a:r>
            <a:r>
              <a:rPr lang="ru-RU" sz="1600" dirty="0" smtClean="0">
                <a:solidFill>
                  <a:schemeClr val="tx1"/>
                </a:solidFill>
              </a:rPr>
              <a:t>18 видов технических средств реабилитации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05829" y="3062372"/>
            <a:ext cx="4522439" cy="81777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Региональный перечень состоит из </a:t>
            </a:r>
            <a:r>
              <a:rPr lang="ru-RU" sz="1600" dirty="0" smtClean="0">
                <a:solidFill>
                  <a:schemeClr val="tx1"/>
                </a:solidFill>
              </a:rPr>
              <a:t>75 </a:t>
            </a:r>
            <a:r>
              <a:rPr lang="ru-RU" sz="1600" dirty="0">
                <a:solidFill>
                  <a:schemeClr val="tx1"/>
                </a:solidFill>
              </a:rPr>
              <a:t>видов технических средств реабилитации и является дополнением к федеральному перечню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99991" y="1698597"/>
            <a:ext cx="4557533" cy="12657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</a:rPr>
              <a:t>Постановление Правительства </a:t>
            </a:r>
            <a:r>
              <a:rPr lang="ru-RU" sz="1400" b="1" dirty="0" smtClean="0">
                <a:solidFill>
                  <a:schemeClr val="tx1"/>
                </a:solidFill>
              </a:rPr>
              <a:t>автономного округа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от </a:t>
            </a:r>
            <a:r>
              <a:rPr lang="ru-RU" sz="1400" b="1" dirty="0">
                <a:solidFill>
                  <a:schemeClr val="tx1"/>
                </a:solidFill>
              </a:rPr>
              <a:t>27.03.2007 </a:t>
            </a:r>
            <a:r>
              <a:rPr lang="ru-RU" sz="1400" b="1" dirty="0" smtClean="0">
                <a:solidFill>
                  <a:schemeClr val="tx1"/>
                </a:solidFill>
              </a:rPr>
              <a:t> № </a:t>
            </a:r>
            <a:r>
              <a:rPr lang="ru-RU" sz="1400" b="1" dirty="0">
                <a:solidFill>
                  <a:schemeClr val="tx1"/>
                </a:solidFill>
              </a:rPr>
              <a:t>76-п «Об обеспечении техническими средствами реабилитации и услугами по ремонту технических средств реабилитации отдельных категорий инвалидов в Ханты-Мансийском </a:t>
            </a:r>
            <a:r>
              <a:rPr lang="ru-RU" sz="1400" b="1" dirty="0" smtClean="0">
                <a:solidFill>
                  <a:schemeClr val="tx1"/>
                </a:solidFill>
              </a:rPr>
              <a:t>автономном </a:t>
            </a:r>
            <a:r>
              <a:rPr lang="ru-RU" sz="1400" b="1" dirty="0">
                <a:solidFill>
                  <a:schemeClr val="tx1"/>
                </a:solidFill>
              </a:rPr>
              <a:t>округе – Югре»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0133" y="3996933"/>
            <a:ext cx="4527391" cy="9715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 </a:t>
            </a:r>
            <a:r>
              <a:rPr lang="ru-RU" sz="1600" dirty="0" smtClean="0">
                <a:solidFill>
                  <a:schemeClr val="tx1"/>
                </a:solidFill>
              </a:rPr>
              <a:t>2016 </a:t>
            </a:r>
            <a:r>
              <a:rPr lang="ru-RU" sz="1600" dirty="0">
                <a:solidFill>
                  <a:schemeClr val="tx1"/>
                </a:solidFill>
              </a:rPr>
              <a:t>году учреждениями социального </a:t>
            </a:r>
            <a:r>
              <a:rPr lang="ru-RU" sz="1600" dirty="0" smtClean="0">
                <a:solidFill>
                  <a:schemeClr val="tx1"/>
                </a:solidFill>
              </a:rPr>
              <a:t>обслуживания Ханты-Мансийского </a:t>
            </a:r>
            <a:r>
              <a:rPr lang="ru-RU" sz="1600" dirty="0">
                <a:solidFill>
                  <a:schemeClr val="tx1"/>
                </a:solidFill>
              </a:rPr>
              <a:t>автономного округа Югры </a:t>
            </a:r>
            <a:r>
              <a:rPr lang="ru-RU" sz="1600" dirty="0" smtClean="0">
                <a:solidFill>
                  <a:schemeClr val="tx1"/>
                </a:solidFill>
              </a:rPr>
              <a:t>выданы </a:t>
            </a:r>
            <a:r>
              <a:rPr lang="ru-RU" sz="1600" dirty="0" smtClean="0">
                <a:solidFill>
                  <a:schemeClr val="tx1"/>
                </a:solidFill>
              </a:rPr>
              <a:t>43 895 единиц </a:t>
            </a:r>
            <a:r>
              <a:rPr lang="ru-RU" sz="1600" dirty="0">
                <a:solidFill>
                  <a:schemeClr val="tx1"/>
                </a:solidFill>
              </a:rPr>
              <a:t>технических средств реабилитации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5895" y="1344654"/>
            <a:ext cx="398511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solidFill>
                  <a:srgbClr val="C00000"/>
                </a:solidFill>
              </a:rPr>
              <a:t>Российская Федерация</a:t>
            </a:r>
            <a:endParaRPr lang="ru-RU" sz="1700" b="1" i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1344654"/>
            <a:ext cx="478802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solidFill>
                  <a:srgbClr val="C00000"/>
                </a:solidFill>
              </a:rPr>
              <a:t>Ханты-Мансийский автономный округ – Югра</a:t>
            </a:r>
            <a:endParaRPr lang="ru-RU" sz="1700" b="1" i="1" dirty="0">
              <a:solidFill>
                <a:srgbClr val="C00000"/>
              </a:solidFill>
            </a:endParaRPr>
          </a:p>
        </p:txBody>
      </p:sp>
      <p:sp>
        <p:nvSpPr>
          <p:cNvPr id="12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20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45" b="99495" l="10000" r="906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92" y="3880150"/>
            <a:ext cx="3960440" cy="2977850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4515061" y="5051604"/>
            <a:ext cx="4527391" cy="9715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 01.04.2017 планируется внедрить систему обеспечения  инвалидов ТСР через предоставление  именных сертификатов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18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268"/>
            <a:ext cx="7560840" cy="524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Федеральный закон «Об основах социального обслуживания граждан в Российской Федерации»</a:t>
            </a:r>
            <a:endParaRPr lang="ru-RU" alt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3999" y="692696"/>
            <a:ext cx="8836166" cy="504055"/>
          </a:xfrm>
          <a:prstGeom prst="rect">
            <a:avLst/>
          </a:prstGeom>
          <a:solidFill>
            <a:srgbClr val="ECDCDC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Предусматривает введение ряда новых базовых понятий и внедрение в практику организации и управления в сфере социального обслуживания принципиально новых подходов. Законом закрепляется: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605" y="1736812"/>
            <a:ext cx="2444179" cy="21962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400"/>
              </a:spcBef>
            </a:pPr>
            <a:r>
              <a:rPr lang="ru-RU" sz="1400" b="1" u="sng" dirty="0" smtClean="0"/>
              <a:t>понятийный аппарат</a:t>
            </a:r>
            <a:r>
              <a:rPr lang="ru-RU" sz="1400" b="1" dirty="0" smtClean="0"/>
              <a:t>:</a:t>
            </a:r>
          </a:p>
          <a:p>
            <a:pPr>
              <a:spcBef>
                <a:spcPts val="400"/>
              </a:spcBef>
            </a:pPr>
            <a:r>
              <a:rPr lang="ru-RU" sz="1400" dirty="0" smtClean="0"/>
              <a:t>получатель социальных услуг</a:t>
            </a:r>
          </a:p>
          <a:p>
            <a:pPr>
              <a:spcBef>
                <a:spcPts val="400"/>
              </a:spcBef>
            </a:pPr>
            <a:r>
              <a:rPr lang="ru-RU" sz="1400" dirty="0" smtClean="0"/>
              <a:t>поставщик социальных услуг</a:t>
            </a:r>
          </a:p>
          <a:p>
            <a:pPr>
              <a:spcBef>
                <a:spcPts val="400"/>
              </a:spcBef>
            </a:pPr>
            <a:r>
              <a:rPr lang="ru-RU" sz="1400" dirty="0" smtClean="0"/>
              <a:t>стандарт социальной услуги</a:t>
            </a:r>
          </a:p>
          <a:p>
            <a:pPr>
              <a:spcBef>
                <a:spcPts val="400"/>
              </a:spcBef>
            </a:pPr>
            <a:r>
              <a:rPr lang="ru-RU" sz="1400" dirty="0" smtClean="0"/>
              <a:t>профилактика обстоятельств, обусловливающих нуждаемость в социальном обслуживании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71801" y="1340768"/>
            <a:ext cx="3560534" cy="2952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300"/>
              </a:spcBef>
            </a:pPr>
            <a:r>
              <a:rPr lang="ru-RU" sz="1400" b="1" u="sng" dirty="0" smtClean="0"/>
              <a:t>новые подходы к организации социального обслуживания</a:t>
            </a:r>
            <a:r>
              <a:rPr lang="ru-RU" sz="1400" b="1" dirty="0" smtClean="0"/>
              <a:t>:</a:t>
            </a:r>
          </a:p>
          <a:p>
            <a:pPr>
              <a:spcBef>
                <a:spcPts val="300"/>
              </a:spcBef>
            </a:pPr>
            <a:r>
              <a:rPr lang="ru-RU" sz="1400" dirty="0" smtClean="0"/>
              <a:t>механизмы определения индивидуальной нуждаемости;</a:t>
            </a:r>
          </a:p>
          <a:p>
            <a:pPr>
              <a:spcBef>
                <a:spcPts val="300"/>
              </a:spcBef>
            </a:pPr>
            <a:r>
              <a:rPr lang="ru-RU" sz="1400" dirty="0" err="1" smtClean="0"/>
              <a:t>подушевое</a:t>
            </a:r>
            <a:r>
              <a:rPr lang="ru-RU" sz="1400" dirty="0" smtClean="0"/>
              <a:t> финансирование социальных услуг;</a:t>
            </a:r>
          </a:p>
          <a:p>
            <a:pPr>
              <a:spcBef>
                <a:spcPts val="300"/>
              </a:spcBef>
            </a:pPr>
            <a:r>
              <a:rPr lang="ru-RU" sz="1400" dirty="0" smtClean="0"/>
              <a:t>порядки предоставления социальных услуг, в том числе стандарты предоставления социальных услуг;</a:t>
            </a:r>
          </a:p>
          <a:p>
            <a:pPr>
              <a:spcBef>
                <a:spcPts val="300"/>
              </a:spcBef>
            </a:pPr>
            <a:r>
              <a:rPr lang="ru-RU" sz="1400" dirty="0" smtClean="0"/>
              <a:t>реестр поставщиков социальных услуг и регистр получателей социальных услуг;</a:t>
            </a:r>
          </a:p>
          <a:p>
            <a:pPr>
              <a:spcBef>
                <a:spcPts val="300"/>
              </a:spcBef>
            </a:pPr>
            <a:r>
              <a:rPr lang="ru-RU" sz="1400" dirty="0" smtClean="0"/>
              <a:t>механизмы </a:t>
            </a:r>
            <a:r>
              <a:rPr lang="ru-RU" sz="1400" dirty="0" err="1" smtClean="0"/>
              <a:t>частно</a:t>
            </a:r>
            <a:r>
              <a:rPr lang="ru-RU" sz="1400" dirty="0" smtClean="0"/>
              <a:t>-государственного партнерства  и многое другое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04247" y="1844824"/>
            <a:ext cx="2215523" cy="1980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800"/>
              </a:spcBef>
            </a:pPr>
            <a:r>
              <a:rPr lang="ru-RU" sz="1400" b="1" dirty="0" smtClean="0"/>
              <a:t>Механизмы, обеспечивающие 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 smtClean="0"/>
              <a:t>единые подходы </a:t>
            </a:r>
            <a:br>
              <a:rPr lang="ru-RU" sz="1400" b="1" dirty="0" smtClean="0"/>
            </a:br>
            <a:r>
              <a:rPr lang="ru-RU" sz="1400" b="1" dirty="0" smtClean="0"/>
              <a:t>в предоставлении социальных услуг, позволят повысить их адресность и качество по всей территории Российской Федерации</a:t>
            </a:r>
            <a:endParaRPr lang="ru-RU" sz="1400" dirty="0"/>
          </a:p>
        </p:txBody>
      </p:sp>
      <p:sp>
        <p:nvSpPr>
          <p:cNvPr id="2" name="Нашивка 1"/>
          <p:cNvSpPr/>
          <p:nvPr/>
        </p:nvSpPr>
        <p:spPr>
          <a:xfrm>
            <a:off x="6332335" y="1334019"/>
            <a:ext cx="288032" cy="3031085"/>
          </a:xfrm>
          <a:prstGeom prst="chevron">
            <a:avLst>
              <a:gd name="adj" fmla="val 81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146525"/>
              </p:ext>
            </p:extLst>
          </p:nvPr>
        </p:nvGraphicFramePr>
        <p:xfrm>
          <a:off x="755576" y="4437112"/>
          <a:ext cx="7632848" cy="2314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5809"/>
                <a:gridCol w="1900283"/>
                <a:gridCol w="1766756"/>
              </a:tblGrid>
              <a:tr h="2327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Поставщики</a:t>
                      </a:r>
                      <a:r>
                        <a:rPr lang="ru-RU" sz="1400" baseline="0" dirty="0" smtClean="0"/>
                        <a:t> социальных услуг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31.12.2015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</a:t>
                      </a:r>
                      <a:r>
                        <a:rPr lang="ru-RU" sz="1400" dirty="0" smtClean="0"/>
                        <a:t>31.12.2016</a:t>
                      </a:r>
                      <a:endParaRPr lang="ru-RU" sz="1400" dirty="0"/>
                    </a:p>
                  </a:txBody>
                  <a:tcPr anchor="ctr"/>
                </a:tc>
              </a:tr>
              <a:tr h="41528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Негосударственные поставщики,</a:t>
                      </a:r>
                      <a:r>
                        <a:rPr lang="ru-RU" sz="1400" b="1" baseline="0" dirty="0" smtClean="0"/>
                        <a:t> </a:t>
                      </a:r>
                    </a:p>
                    <a:p>
                      <a:r>
                        <a:rPr lang="ru-RU" sz="1400" b="1" baseline="0" dirty="0" smtClean="0"/>
                        <a:t>из них:</a:t>
                      </a:r>
                      <a:endParaRPr lang="ru-RU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</a:t>
                      </a:r>
                      <a:endParaRPr lang="ru-RU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85</a:t>
                      </a:r>
                      <a:endParaRPr lang="ru-RU" sz="1400" b="1" dirty="0"/>
                    </a:p>
                  </a:txBody>
                  <a:tcPr anchor="ctr"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общества</a:t>
                      </a:r>
                      <a:r>
                        <a:rPr lang="ru-RU" sz="1400" baseline="0" dirty="0" smtClean="0"/>
                        <a:t> с ограниченной ответственностью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34</a:t>
                      </a:r>
                      <a:endParaRPr lang="ru-RU" sz="1400" dirty="0"/>
                    </a:p>
                  </a:txBody>
                  <a:tcPr anchor="ctr"/>
                </a:tc>
              </a:tr>
              <a:tr h="24039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индивидуальные предприниматели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</a:t>
                      </a:r>
                      <a:endParaRPr lang="ru-RU" sz="1400" dirty="0"/>
                    </a:p>
                  </a:txBody>
                  <a:tcPr anchor="ctr"/>
                </a:tc>
              </a:tr>
              <a:tr h="3676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негосударственные социально-ориентированные некоммерческие организации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 anchor="ctr"/>
                </a:tc>
              </a:tr>
              <a:tr h="36421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благотворительные фонды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21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38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529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Спасибо за внимание!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896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55576" y="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Демографическая </a:t>
            </a:r>
            <a:r>
              <a:rPr lang="ru-RU" b="1" dirty="0">
                <a:solidFill>
                  <a:schemeClr val="bg1"/>
                </a:solidFill>
              </a:rPr>
              <a:t>и семейная политика в Югре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643766"/>
              </p:ext>
            </p:extLst>
          </p:nvPr>
        </p:nvGraphicFramePr>
        <p:xfrm>
          <a:off x="251519" y="908718"/>
          <a:ext cx="8568954" cy="5254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1"/>
                <a:gridCol w="1296144"/>
                <a:gridCol w="1152128"/>
                <a:gridCol w="1152128"/>
                <a:gridCol w="1224136"/>
                <a:gridCol w="1152128"/>
                <a:gridCol w="1152129"/>
              </a:tblGrid>
              <a:tr h="47464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Наименование показателя</a:t>
                      </a:r>
                      <a:endParaRPr lang="ru-RU" sz="17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2012 год</a:t>
                      </a:r>
                      <a:endParaRPr lang="ru-RU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2013 год</a:t>
                      </a:r>
                      <a:endParaRPr lang="ru-RU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2014 год</a:t>
                      </a:r>
                      <a:endParaRPr lang="ru-RU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2015</a:t>
                      </a:r>
                      <a:r>
                        <a:rPr lang="ru-RU" sz="1700" baseline="0" dirty="0" smtClean="0"/>
                        <a:t> год</a:t>
                      </a:r>
                      <a:endParaRPr lang="ru-RU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01.12.</a:t>
                      </a:r>
                    </a:p>
                    <a:p>
                      <a:pPr algn="ctr"/>
                      <a:r>
                        <a:rPr lang="ru-RU" sz="1700" b="1" dirty="0" smtClean="0"/>
                        <a:t>2016</a:t>
                      </a:r>
                      <a:endParaRPr lang="ru-RU" sz="1700" b="1" dirty="0"/>
                    </a:p>
                  </a:txBody>
                  <a:tcPr anchor="ctr"/>
                </a:tc>
              </a:tr>
              <a:tr h="717754">
                <a:tc gridSpan="2">
                  <a:txBody>
                    <a:bodyPr/>
                    <a:lstStyle/>
                    <a:p>
                      <a:pPr algn="l"/>
                      <a:r>
                        <a:rPr lang="ru-RU" sz="1700" b="1" dirty="0" smtClean="0"/>
                        <a:t>Численность постоянного населения</a:t>
                      </a:r>
                      <a:r>
                        <a:rPr lang="ru-RU" sz="1700" b="1" baseline="0" dirty="0" smtClean="0"/>
                        <a:t> </a:t>
                      </a:r>
                      <a:r>
                        <a:rPr lang="ru-RU" sz="1700" b="0" baseline="0" dirty="0" smtClean="0"/>
                        <a:t>(чел.)</a:t>
                      </a:r>
                      <a:endParaRPr lang="ru-RU" sz="17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1 584 063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1 597 248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1 613 363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1 626</a:t>
                      </a:r>
                      <a:r>
                        <a:rPr lang="ru-RU" sz="1800" kern="1200" baseline="0" dirty="0" smtClean="0">
                          <a:effectLst/>
                        </a:rPr>
                        <a:t> 755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1 626 755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17754">
                <a:tc gridSpan="2">
                  <a:txBody>
                    <a:bodyPr/>
                    <a:lstStyle/>
                    <a:p>
                      <a:pPr algn="l"/>
                      <a:r>
                        <a:rPr lang="ru-RU" sz="1700" b="1" dirty="0" smtClean="0"/>
                        <a:t>Рождаемость </a:t>
                      </a:r>
                      <a:r>
                        <a:rPr lang="ru-RU" sz="1700" b="0" dirty="0" smtClean="0"/>
                        <a:t>(чел.)</a:t>
                      </a:r>
                      <a:endParaRPr lang="ru-RU" sz="17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27 812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27 770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27 770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26 </a:t>
                      </a:r>
                      <a:r>
                        <a:rPr lang="ru-RU" sz="1700" dirty="0" smtClean="0"/>
                        <a:t>864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23 604</a:t>
                      </a:r>
                      <a:endParaRPr lang="ru-RU" sz="1700" dirty="0"/>
                    </a:p>
                  </a:txBody>
                  <a:tcPr anchor="ctr"/>
                </a:tc>
              </a:tr>
              <a:tr h="717754">
                <a:tc gridSpan="2">
                  <a:txBody>
                    <a:bodyPr/>
                    <a:lstStyle/>
                    <a:p>
                      <a:pPr algn="l"/>
                      <a:r>
                        <a:rPr lang="ru-RU" sz="1700" b="1" dirty="0" smtClean="0"/>
                        <a:t>Общий коэффициент рождаемости</a:t>
                      </a:r>
                      <a:r>
                        <a:rPr lang="ru-RU" sz="1700" b="1" baseline="0" dirty="0" smtClean="0"/>
                        <a:t> </a:t>
                      </a:r>
                      <a:r>
                        <a:rPr lang="ru-RU" sz="1700" b="0" baseline="0" dirty="0" smtClean="0"/>
                        <a:t>(промилле)</a:t>
                      </a:r>
                      <a:endParaRPr lang="ru-RU" sz="17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17,7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17,5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17,3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kern="1200" dirty="0" smtClean="0"/>
                        <a:t>16,6</a:t>
                      </a:r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15,8</a:t>
                      </a:r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17754">
                <a:tc gridSpan="2">
                  <a:txBody>
                    <a:bodyPr/>
                    <a:lstStyle/>
                    <a:p>
                      <a:pPr algn="l"/>
                      <a:r>
                        <a:rPr lang="ru-RU" sz="1700" b="1" dirty="0" smtClean="0"/>
                        <a:t>Суммарный коэффициент рождаемости </a:t>
                      </a:r>
                      <a:r>
                        <a:rPr lang="ru-RU" sz="1700" b="0" dirty="0" smtClean="0"/>
                        <a:t>(промилле)</a:t>
                      </a:r>
                      <a:endParaRPr lang="ru-RU" sz="17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2,023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2,050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2,09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2,07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-</a:t>
                      </a:r>
                      <a:endParaRPr lang="ru-RU" sz="1700" dirty="0"/>
                    </a:p>
                  </a:txBody>
                  <a:tcPr anchor="ctr"/>
                </a:tc>
              </a:tr>
              <a:tr h="463074">
                <a:tc rowSpan="2">
                  <a:txBody>
                    <a:bodyPr/>
                    <a:lstStyle/>
                    <a:p>
                      <a:pPr algn="l"/>
                      <a:r>
                        <a:rPr lang="ru-RU" sz="1700" b="1" dirty="0" smtClean="0"/>
                        <a:t>Показатель смертности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(чел.)</a:t>
                      </a:r>
                      <a:endParaRPr lang="ru-RU" sz="17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9</a:t>
                      </a:r>
                      <a:r>
                        <a:rPr lang="ru-RU" sz="1700" baseline="0" dirty="0" smtClean="0"/>
                        <a:t> 986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9 967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10 298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10 </a:t>
                      </a:r>
                      <a:r>
                        <a:rPr lang="ru-RU" sz="1700" dirty="0" smtClean="0"/>
                        <a:t>337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9 219</a:t>
                      </a:r>
                      <a:endParaRPr lang="ru-RU" sz="1700" dirty="0"/>
                    </a:p>
                  </a:txBody>
                  <a:tcPr anchor="ctr"/>
                </a:tc>
              </a:tr>
              <a:tr h="4051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/>
                        <a:t>(</a:t>
                      </a:r>
                      <a:r>
                        <a:rPr lang="ru-RU" sz="1700" baseline="0" dirty="0" smtClean="0"/>
                        <a:t> промилле)</a:t>
                      </a:r>
                      <a:endParaRPr lang="ru-RU" sz="17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6,3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6,3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6,4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6,4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6,2</a:t>
                      </a:r>
                      <a:endParaRPr lang="ru-RU" sz="1700" dirty="0"/>
                    </a:p>
                  </a:txBody>
                  <a:tcPr anchor="ctr"/>
                </a:tc>
              </a:tr>
              <a:tr h="377320">
                <a:tc rowSpan="2">
                  <a:txBody>
                    <a:bodyPr/>
                    <a:lstStyle/>
                    <a:p>
                      <a:pPr algn="l"/>
                      <a:r>
                        <a:rPr lang="ru-RU" sz="1700" b="1" dirty="0" smtClean="0"/>
                        <a:t>Прирост населения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(чел.)</a:t>
                      </a:r>
                      <a:endParaRPr lang="ru-RU" sz="17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17 826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17 803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17 475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16 </a:t>
                      </a:r>
                      <a:r>
                        <a:rPr lang="ru-RU" sz="1700" dirty="0" smtClean="0"/>
                        <a:t>527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14 385</a:t>
                      </a:r>
                      <a:endParaRPr lang="ru-RU" sz="1700" dirty="0"/>
                    </a:p>
                  </a:txBody>
                  <a:tcPr anchor="ctr"/>
                </a:tc>
              </a:tr>
              <a:tr h="377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/>
                        <a:t>(</a:t>
                      </a:r>
                      <a:r>
                        <a:rPr lang="ru-RU" sz="1700" baseline="0" dirty="0" smtClean="0"/>
                        <a:t> промилле)</a:t>
                      </a:r>
                      <a:endParaRPr lang="ru-RU" sz="17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11,4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11,2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10,9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10,2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9,6</a:t>
                      </a:r>
                      <a:endParaRPr lang="ru-RU" sz="17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1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66982631"/>
              </p:ext>
            </p:extLst>
          </p:nvPr>
        </p:nvGraphicFramePr>
        <p:xfrm>
          <a:off x="2771800" y="1124744"/>
          <a:ext cx="6264696" cy="4472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260"/>
                <a:gridCol w="884428"/>
                <a:gridCol w="884428"/>
                <a:gridCol w="884428"/>
                <a:gridCol w="884428"/>
                <a:gridCol w="810724"/>
              </a:tblGrid>
              <a:tr h="7144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1061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семей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детьми, проживающих в автономном округе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265 907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273 637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282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076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293 607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293 607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21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них детей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358 870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369 959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386 967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406 090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406 090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149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многодетных семей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14 816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16 829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18 905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21 101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23 390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227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детьми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12 587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14 296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16 016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17 842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19 680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227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4 детьми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1 735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1 958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2 224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501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2 855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934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5 и более детьми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494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55576" y="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Пропаганда семейных </a:t>
            </a:r>
            <a:r>
              <a:rPr lang="ru-RU" b="1" dirty="0">
                <a:solidFill>
                  <a:schemeClr val="bg1"/>
                </a:solidFill>
              </a:rPr>
              <a:t>ценностей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1004540"/>
            <a:ext cx="2411760" cy="1189286"/>
            <a:chOff x="107504" y="1023119"/>
            <a:chExt cx="2411760" cy="1189286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51520" y="1023119"/>
              <a:ext cx="2160240" cy="57606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«Семья года Югры»</a:t>
              </a:r>
              <a:endParaRPr lang="ru-RU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504" y="1636341"/>
              <a:ext cx="2411760" cy="57606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chemeClr val="tx1"/>
                  </a:solidFill>
                </a:rPr>
                <a:t>Более 700 </a:t>
              </a:r>
              <a:r>
                <a:rPr lang="ru-RU" sz="1600" dirty="0" err="1" smtClean="0"/>
                <a:t>югорских</a:t>
              </a:r>
              <a:r>
                <a:rPr lang="ru-RU" sz="1600" dirty="0" smtClean="0"/>
                <a:t> </a:t>
              </a:r>
              <a:r>
                <a:rPr lang="ru-RU" sz="1600" dirty="0" smtClean="0"/>
                <a:t>семей</a:t>
              </a:r>
              <a:endParaRPr lang="ru-RU" sz="16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0954" y="2636912"/>
            <a:ext cx="2411760" cy="1189286"/>
            <a:chOff x="107504" y="1023119"/>
            <a:chExt cx="2411760" cy="118928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51520" y="1023119"/>
              <a:ext cx="2160240" cy="57606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«Семья – основа государства»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07504" y="1636341"/>
              <a:ext cx="2411760" cy="57606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1 500 участников</a:t>
              </a:r>
              <a:endParaRPr lang="ru-RU" sz="16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10954" y="4221088"/>
            <a:ext cx="2411760" cy="1656183"/>
            <a:chOff x="107504" y="860524"/>
            <a:chExt cx="2411760" cy="1656183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48070" y="860524"/>
              <a:ext cx="2160240" cy="738659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«День семьи, любви и верности»</a:t>
              </a: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07504" y="1636340"/>
              <a:ext cx="2411760" cy="88036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389 </a:t>
              </a:r>
              <a:r>
                <a:rPr lang="ru-RU" sz="1600" dirty="0" err="1" smtClean="0"/>
                <a:t>югорских</a:t>
              </a:r>
              <a:r>
                <a:rPr lang="ru-RU" sz="1600" dirty="0" smtClean="0"/>
                <a:t> </a:t>
              </a:r>
              <a:r>
                <a:rPr lang="ru-RU" sz="1600" dirty="0" smtClean="0"/>
                <a:t>семей награждены медалью </a:t>
              </a:r>
              <a:br>
                <a:rPr lang="ru-RU" sz="1600" dirty="0" smtClean="0"/>
              </a:br>
              <a:r>
                <a:rPr lang="ru-RU" sz="1600" dirty="0" smtClean="0"/>
                <a:t>«За любовь и верность»</a:t>
              </a:r>
              <a:endParaRPr lang="ru-RU" sz="1600" dirty="0"/>
            </a:p>
          </p:txBody>
        </p:sp>
      </p:grpSp>
      <p:sp>
        <p:nvSpPr>
          <p:cNvPr id="1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4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395288" y="20381"/>
            <a:ext cx="87487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4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06057015"/>
              </p:ext>
            </p:extLst>
          </p:nvPr>
        </p:nvGraphicFramePr>
        <p:xfrm>
          <a:off x="251520" y="230346"/>
          <a:ext cx="8712968" cy="5790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21581" y="4221088"/>
            <a:ext cx="8114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dirty="0">
                <a:solidFill>
                  <a:schemeClr val="bg1"/>
                </a:solidFill>
              </a:rPr>
              <a:t>14 816</a:t>
            </a:r>
          </a:p>
          <a:p>
            <a:pPr algn="ctr" eaLnBrk="1" hangingPunct="1"/>
            <a:r>
              <a:rPr lang="ru-RU" altLang="ru-RU" sz="1600" dirty="0">
                <a:solidFill>
                  <a:schemeClr val="bg1"/>
                </a:solidFill>
              </a:rPr>
              <a:t>семей</a:t>
            </a:r>
            <a:endParaRPr lang="ru-RU" altLang="ru-RU" sz="1600" dirty="0">
              <a:solidFill>
                <a:schemeClr val="bg1"/>
              </a:solidFill>
            </a:endParaRP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1720141" y="3284984"/>
            <a:ext cx="8114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dirty="0">
                <a:solidFill>
                  <a:schemeClr val="bg1"/>
                </a:solidFill>
              </a:rPr>
              <a:t>16 829</a:t>
            </a:r>
          </a:p>
          <a:p>
            <a:pPr eaLnBrk="1" hangingPunct="1"/>
            <a:r>
              <a:rPr lang="ru-RU" altLang="ru-RU" sz="1600" dirty="0">
                <a:solidFill>
                  <a:schemeClr val="bg1"/>
                </a:solidFill>
              </a:rPr>
              <a:t>семей</a:t>
            </a:r>
            <a:endParaRPr lang="ru-RU" altLang="ru-RU" sz="1600" dirty="0">
              <a:solidFill>
                <a:schemeClr val="bg1"/>
              </a:solidFill>
            </a:endParaRP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3125986" y="2484760"/>
            <a:ext cx="8114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dirty="0">
                <a:solidFill>
                  <a:schemeClr val="bg1"/>
                </a:solidFill>
              </a:rPr>
              <a:t>18 905</a:t>
            </a:r>
          </a:p>
          <a:p>
            <a:pPr algn="ctr" eaLnBrk="1" hangingPunct="1"/>
            <a:r>
              <a:rPr lang="ru-RU" altLang="ru-RU" sz="1600" dirty="0">
                <a:solidFill>
                  <a:schemeClr val="bg1"/>
                </a:solidFill>
              </a:rPr>
              <a:t>семей</a:t>
            </a:r>
            <a:endParaRPr lang="ru-RU" altLang="ru-RU" sz="1600" dirty="0">
              <a:solidFill>
                <a:schemeClr val="bg1"/>
              </a:solidFill>
            </a:endParaRP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4712320" y="1908696"/>
            <a:ext cx="939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21 101</a:t>
            </a:r>
          </a:p>
          <a:p>
            <a:pPr algn="ctr" eaLnBrk="1" hangingPunct="1"/>
            <a:r>
              <a:rPr lang="ru-RU" alt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</a:t>
            </a:r>
            <a:endParaRPr lang="ru-RU" alt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6808981" y="1412776"/>
            <a:ext cx="9685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23 390</a:t>
            </a:r>
            <a:endParaRPr lang="ru-RU" alt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r>
              <a:rPr lang="ru-RU" alt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</a:t>
            </a:r>
            <a:endParaRPr lang="ru-RU" alt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807042"/>
              </p:ext>
            </p:extLst>
          </p:nvPr>
        </p:nvGraphicFramePr>
        <p:xfrm>
          <a:off x="4836988" y="3501008"/>
          <a:ext cx="4127500" cy="229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3750"/>
                <a:gridCol w="2063750"/>
              </a:tblGrid>
              <a:tr h="68642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Год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детей</a:t>
                      </a:r>
                      <a:r>
                        <a:rPr lang="ru-RU" sz="1400" baseline="0" dirty="0" smtClean="0"/>
                        <a:t> в многодетных семьях (чел.)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 anchor="ctr"/>
                </a:tc>
              </a:tr>
              <a:tr h="34863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2012 год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52 290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0" marR="91410" marT="45702" marB="45702"/>
                </a:tc>
              </a:tr>
              <a:tr h="25133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65 992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</a:tr>
              <a:tr h="25133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2014 год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68 348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</a:tr>
              <a:tr h="25133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2015 год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67 510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</a:tr>
              <a:tr h="25133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2016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74 935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0" marR="91410" marT="45702" marB="45702"/>
                </a:tc>
              </a:tr>
            </a:tbl>
          </a:graphicData>
        </a:graphic>
      </p:graphicFrame>
      <p:grpSp>
        <p:nvGrpSpPr>
          <p:cNvPr id="43" name="Группа 42"/>
          <p:cNvGrpSpPr/>
          <p:nvPr/>
        </p:nvGrpSpPr>
        <p:grpSpPr>
          <a:xfrm>
            <a:off x="138116" y="695379"/>
            <a:ext cx="4786932" cy="804609"/>
            <a:chOff x="3370292" y="621673"/>
            <a:chExt cx="1218030" cy="656098"/>
          </a:xfrm>
          <a:solidFill>
            <a:schemeClr val="accent1">
              <a:alpha val="9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3370292" y="621673"/>
              <a:ext cx="1218030" cy="6560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3370292" y="640889"/>
              <a:ext cx="1218030" cy="61766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0480" tIns="22860" rIns="30480" bIns="228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Средний размер выплат на 1 многодетную семью в месяц составляет </a:t>
              </a:r>
              <a:r>
                <a:rPr lang="ru-RU" sz="16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7 457,36 </a:t>
              </a:r>
              <a:r>
                <a:rPr lang="ru-RU" sz="16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рублей</a:t>
              </a:r>
              <a:endParaRPr lang="ru-RU" sz="1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755576" y="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Социально-демографические меры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9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268"/>
            <a:ext cx="7560840" cy="524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Получатели мер социальной поддержки в Югре</a:t>
            </a:r>
            <a:endParaRPr lang="ru-RU" altLang="ru-RU" b="1" dirty="0">
              <a:solidFill>
                <a:prstClr val="white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39652" y="836712"/>
            <a:ext cx="619268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Общее количество мер социальной поддержки, предоставляемых жителям Югры – 91 </a:t>
            </a:r>
            <a:endParaRPr lang="ru-RU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58627809"/>
              </p:ext>
            </p:extLst>
          </p:nvPr>
        </p:nvGraphicFramePr>
        <p:xfrm>
          <a:off x="1439652" y="2060848"/>
          <a:ext cx="687676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6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24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880" y="836712"/>
            <a:ext cx="8208912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Размер пособий:</a:t>
            </a:r>
            <a:endParaRPr lang="en-US" b="1" dirty="0" smtClean="0"/>
          </a:p>
          <a:p>
            <a:r>
              <a:rPr lang="ru-RU" dirty="0"/>
              <a:t>2013</a:t>
            </a:r>
            <a:r>
              <a:rPr lang="ru-RU" dirty="0" smtClean="0"/>
              <a:t> </a:t>
            </a:r>
            <a:r>
              <a:rPr lang="ru-RU" dirty="0"/>
              <a:t>год –  9 006 </a:t>
            </a:r>
            <a:r>
              <a:rPr lang="ru-RU" dirty="0" smtClean="0"/>
              <a:t>рублей</a:t>
            </a:r>
          </a:p>
          <a:p>
            <a:r>
              <a:rPr lang="ru-RU" dirty="0" smtClean="0"/>
              <a:t>2014 год </a:t>
            </a:r>
            <a:r>
              <a:rPr lang="ru-RU" dirty="0"/>
              <a:t>– </a:t>
            </a:r>
            <a:r>
              <a:rPr lang="ru-RU" dirty="0" smtClean="0"/>
              <a:t>10 </a:t>
            </a:r>
            <a:r>
              <a:rPr lang="ru-RU" dirty="0"/>
              <a:t>601 </a:t>
            </a:r>
            <a:r>
              <a:rPr lang="ru-RU" dirty="0" smtClean="0"/>
              <a:t>рубль</a:t>
            </a:r>
            <a:endParaRPr lang="ru-RU" dirty="0"/>
          </a:p>
          <a:p>
            <a:r>
              <a:rPr lang="ru-RU" dirty="0" smtClean="0"/>
              <a:t>2015 год – 11 354 рубля</a:t>
            </a:r>
          </a:p>
          <a:p>
            <a:r>
              <a:rPr lang="ru-RU" dirty="0" smtClean="0"/>
              <a:t>2016 год </a:t>
            </a:r>
            <a:r>
              <a:rPr lang="ru-RU" dirty="0"/>
              <a:t>– 12 </a:t>
            </a:r>
            <a:r>
              <a:rPr lang="ru-RU" dirty="0" smtClean="0"/>
              <a:t>975 рублей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Финансирование:</a:t>
            </a:r>
          </a:p>
          <a:p>
            <a:pPr algn="ctr"/>
            <a:r>
              <a:rPr lang="ru-RU" dirty="0" smtClean="0"/>
              <a:t>2013 год </a:t>
            </a:r>
            <a:r>
              <a:rPr lang="ru-RU" dirty="0"/>
              <a:t>–  </a:t>
            </a:r>
            <a:r>
              <a:rPr lang="ru-RU" dirty="0" smtClean="0"/>
              <a:t>85,9 </a:t>
            </a:r>
            <a:r>
              <a:rPr lang="ru-RU" dirty="0"/>
              <a:t>млн. </a:t>
            </a:r>
            <a:r>
              <a:rPr lang="ru-RU" dirty="0" smtClean="0"/>
              <a:t>рублей</a:t>
            </a:r>
          </a:p>
          <a:p>
            <a:pPr algn="ctr"/>
            <a:r>
              <a:rPr lang="ru-RU" dirty="0" smtClean="0"/>
              <a:t>2014 год </a:t>
            </a:r>
            <a:r>
              <a:rPr lang="ru-RU" dirty="0"/>
              <a:t>– </a:t>
            </a:r>
            <a:r>
              <a:rPr lang="ru-RU" dirty="0" smtClean="0"/>
              <a:t>386,6 </a:t>
            </a:r>
            <a:r>
              <a:rPr lang="ru-RU" dirty="0"/>
              <a:t>млн. рублей</a:t>
            </a:r>
            <a:endParaRPr lang="ru-RU" dirty="0" smtClean="0"/>
          </a:p>
          <a:p>
            <a:pPr algn="ctr"/>
            <a:r>
              <a:rPr lang="ru-RU" dirty="0" smtClean="0"/>
              <a:t>2015 год – 594,5 </a:t>
            </a:r>
            <a:r>
              <a:rPr lang="ru-RU" dirty="0"/>
              <a:t>млн. </a:t>
            </a:r>
            <a:r>
              <a:rPr lang="ru-RU" dirty="0" smtClean="0"/>
              <a:t>рублей</a:t>
            </a:r>
          </a:p>
          <a:p>
            <a:pPr algn="ctr"/>
            <a:r>
              <a:rPr lang="ru-RU" dirty="0" smtClean="0"/>
              <a:t>2016 год – 734,9 </a:t>
            </a:r>
            <a:r>
              <a:rPr lang="ru-RU" dirty="0"/>
              <a:t>млн. </a:t>
            </a:r>
            <a:r>
              <a:rPr lang="ru-RU" dirty="0" smtClean="0"/>
              <a:t>рублей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b="1" dirty="0" smtClean="0"/>
              <a:t>Численность получателей:</a:t>
            </a:r>
          </a:p>
          <a:p>
            <a:pPr algn="r"/>
            <a:r>
              <a:rPr lang="ru-RU" dirty="0" smtClean="0"/>
              <a:t>2013 год </a:t>
            </a:r>
            <a:r>
              <a:rPr lang="ru-RU" dirty="0"/>
              <a:t>– </a:t>
            </a:r>
            <a:r>
              <a:rPr lang="ru-RU" dirty="0" smtClean="0"/>
              <a:t>1 628 семей </a:t>
            </a:r>
          </a:p>
          <a:p>
            <a:pPr algn="r"/>
            <a:r>
              <a:rPr lang="ru-RU" dirty="0" smtClean="0"/>
              <a:t>2014 год </a:t>
            </a:r>
            <a:r>
              <a:rPr lang="ru-RU" dirty="0"/>
              <a:t>– </a:t>
            </a:r>
            <a:r>
              <a:rPr lang="ru-RU" dirty="0" smtClean="0"/>
              <a:t>3 728 </a:t>
            </a:r>
            <a:r>
              <a:rPr lang="ru-RU" dirty="0"/>
              <a:t>семей </a:t>
            </a:r>
            <a:endParaRPr lang="ru-RU" dirty="0" smtClean="0"/>
          </a:p>
          <a:p>
            <a:pPr algn="r"/>
            <a:r>
              <a:rPr lang="ru-RU" dirty="0" smtClean="0"/>
              <a:t>2015 год – 5 123 </a:t>
            </a:r>
            <a:r>
              <a:rPr lang="ru-RU" dirty="0" smtClean="0"/>
              <a:t>семьи</a:t>
            </a:r>
          </a:p>
          <a:p>
            <a:pPr algn="r"/>
            <a:r>
              <a:rPr lang="ru-RU" dirty="0" smtClean="0"/>
              <a:t>2016 год – 5 469 семей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6880" y="8828"/>
            <a:ext cx="8137568" cy="539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Ежемесячная денежная выплата </a:t>
            </a:r>
            <a:r>
              <a:rPr lang="ru-RU" b="1" dirty="0">
                <a:solidFill>
                  <a:schemeClr val="bg1"/>
                </a:solidFill>
              </a:rPr>
              <a:t>семьям в случае рождения третьего ребенка и последующих детей</a:t>
            </a:r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7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8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99392"/>
            <a:ext cx="7128792" cy="510952"/>
          </a:xfrm>
        </p:spPr>
        <p:txBody>
          <a:bodyPr anchor="ctr">
            <a:norm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latin typeface="+mn-lt"/>
              </a:rPr>
              <a:t>Выплаты целевым группам населения</a:t>
            </a:r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7543800" cy="52565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 smtClean="0"/>
              <a:t>01.01.2017 </a:t>
            </a:r>
            <a:r>
              <a:rPr lang="ru-RU" dirty="0"/>
              <a:t>в автономном округе проживает </a:t>
            </a:r>
            <a:r>
              <a:rPr lang="ru-RU" b="1" dirty="0" smtClean="0">
                <a:solidFill>
                  <a:schemeClr val="tx1"/>
                </a:solidFill>
              </a:rPr>
              <a:t>3 </a:t>
            </a:r>
            <a:r>
              <a:rPr lang="ru-RU" b="1" dirty="0" smtClean="0">
                <a:solidFill>
                  <a:schemeClr val="tx1"/>
                </a:solidFill>
              </a:rPr>
              <a:t>301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ветеран </a:t>
            </a:r>
            <a:r>
              <a:rPr lang="ru-RU" dirty="0"/>
              <a:t>Великой Отечественной </a:t>
            </a:r>
            <a:r>
              <a:rPr lang="ru-RU" dirty="0" smtClean="0"/>
              <a:t>войны </a:t>
            </a:r>
            <a:r>
              <a:rPr lang="ru-RU" dirty="0"/>
              <a:t>1941-1945 </a:t>
            </a:r>
            <a:r>
              <a:rPr lang="ru-RU" dirty="0" smtClean="0"/>
              <a:t>годов (далее – ветераны), </a:t>
            </a:r>
            <a:r>
              <a:rPr lang="ru-RU" b="1" dirty="0" smtClean="0"/>
              <a:t>416</a:t>
            </a:r>
            <a:r>
              <a:rPr lang="ru-RU" dirty="0" smtClean="0"/>
              <a:t> вдов (вдовцов) погибших (умерших) участников </a:t>
            </a:r>
            <a:r>
              <a:rPr lang="ru-RU" dirty="0"/>
              <a:t>и </a:t>
            </a:r>
            <a:r>
              <a:rPr lang="ru-RU" dirty="0" smtClean="0"/>
              <a:t>инвалидов </a:t>
            </a:r>
            <a:r>
              <a:rPr lang="ru-RU" dirty="0"/>
              <a:t>Великой Отечественной войны 1941-1945 </a:t>
            </a:r>
            <a:r>
              <a:rPr lang="ru-RU" dirty="0" smtClean="0"/>
              <a:t>годов (далее – вдовы) 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   В </a:t>
            </a:r>
            <a:r>
              <a:rPr lang="ru-RU" dirty="0" smtClean="0"/>
              <a:t>2016 </a:t>
            </a:r>
            <a:r>
              <a:rPr lang="ru-RU" dirty="0" smtClean="0"/>
              <a:t>году на </a:t>
            </a:r>
            <a:r>
              <a:rPr lang="ru-RU" dirty="0"/>
              <a:t>обеспечение ветеранов </a:t>
            </a:r>
            <a:r>
              <a:rPr lang="ru-RU" dirty="0" smtClean="0"/>
              <a:t>и вдов мерами </a:t>
            </a:r>
            <a:r>
              <a:rPr lang="ru-RU" dirty="0"/>
              <a:t>социальной поддержки </a:t>
            </a:r>
            <a:r>
              <a:rPr lang="ru-RU" dirty="0" smtClean="0"/>
              <a:t>направлено свыше </a:t>
            </a:r>
            <a:r>
              <a:rPr lang="ru-RU" dirty="0" smtClean="0">
                <a:solidFill>
                  <a:schemeClr val="tx1"/>
                </a:solidFill>
              </a:rPr>
              <a:t>300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млн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рублей, в том числе на обеспечение единовременной выплатой на ремонты жилых помещений – 125,3 млн. руб. (</a:t>
            </a:r>
            <a:r>
              <a:rPr lang="ru-RU" dirty="0"/>
              <a:t>993 ветерана и 87 </a:t>
            </a:r>
            <a:r>
              <a:rPr lang="ru-RU" dirty="0" smtClean="0"/>
              <a:t>вдов)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/>
          </a:p>
          <a:p>
            <a:pPr algn="just"/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 smtClean="0"/>
              <a:t>01.01.2017 </a:t>
            </a:r>
            <a:r>
              <a:rPr lang="ru-RU" dirty="0"/>
              <a:t>в автономном округе проживает </a:t>
            </a:r>
            <a:r>
              <a:rPr lang="ru-RU" b="1" dirty="0" smtClean="0"/>
              <a:t>59 428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ветеранов </a:t>
            </a:r>
            <a:r>
              <a:rPr lang="ru-RU" dirty="0">
                <a:solidFill>
                  <a:schemeClr val="tx1"/>
                </a:solidFill>
              </a:rPr>
              <a:t>труда и </a:t>
            </a:r>
            <a:r>
              <a:rPr lang="ru-RU" b="1" dirty="0" smtClean="0">
                <a:solidFill>
                  <a:schemeClr val="tx1"/>
                </a:solidFill>
              </a:rPr>
              <a:t>27 </a:t>
            </a:r>
            <a:r>
              <a:rPr lang="ru-RU" b="1" dirty="0" smtClean="0">
                <a:solidFill>
                  <a:schemeClr val="tx1"/>
                </a:solidFill>
              </a:rPr>
              <a:t>574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ветеранов </a:t>
            </a:r>
            <a:r>
              <a:rPr lang="ru-RU" dirty="0">
                <a:solidFill>
                  <a:schemeClr val="tx1"/>
                </a:solidFill>
              </a:rPr>
              <a:t>труда Ханты-Мансийского автономного округа – </a:t>
            </a:r>
            <a:r>
              <a:rPr lang="ru-RU" dirty="0" smtClean="0">
                <a:solidFill>
                  <a:schemeClr val="tx1"/>
                </a:solidFill>
              </a:rPr>
              <a:t>Югры</a:t>
            </a:r>
            <a:r>
              <a:rPr lang="ru-RU" dirty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 smtClean="0"/>
              <a:t>      На </a:t>
            </a:r>
            <a:r>
              <a:rPr lang="ru-RU" dirty="0"/>
              <a:t>обеспечение ветеранов </a:t>
            </a:r>
            <a:r>
              <a:rPr lang="ru-RU" dirty="0" smtClean="0"/>
              <a:t>труда мерами </a:t>
            </a:r>
            <a:r>
              <a:rPr lang="ru-RU" dirty="0"/>
              <a:t>социальной поддержки </a:t>
            </a:r>
            <a:r>
              <a:rPr lang="ru-RU" dirty="0" smtClean="0">
                <a:solidFill>
                  <a:schemeClr val="tx1"/>
                </a:solidFill>
              </a:rPr>
              <a:t>в 2016 году направлено </a:t>
            </a:r>
            <a:r>
              <a:rPr lang="ru-RU" dirty="0" smtClean="0">
                <a:solidFill>
                  <a:schemeClr val="tx1"/>
                </a:solidFill>
              </a:rPr>
              <a:t>свыше 2 </a:t>
            </a:r>
            <a:r>
              <a:rPr lang="ru-RU" dirty="0" smtClean="0">
                <a:solidFill>
                  <a:schemeClr val="tx1"/>
                </a:solidFill>
              </a:rPr>
              <a:t>800 </a:t>
            </a:r>
            <a:r>
              <a:rPr lang="ru-RU" dirty="0" smtClean="0">
                <a:solidFill>
                  <a:schemeClr val="tx1"/>
                </a:solidFill>
              </a:rPr>
              <a:t>млн. </a:t>
            </a:r>
            <a:r>
              <a:rPr lang="ru-RU" dirty="0" smtClean="0">
                <a:solidFill>
                  <a:schemeClr val="tx1"/>
                </a:solidFill>
              </a:rPr>
              <a:t>рублей</a:t>
            </a:r>
            <a:r>
              <a:rPr lang="ru-RU" dirty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8604250" y="6381750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8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9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3648" y="981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white"/>
                </a:solidFill>
              </a:rPr>
              <a:t>Компенсация расходов за ЖКУ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212485"/>
              </p:ext>
            </p:extLst>
          </p:nvPr>
        </p:nvGraphicFramePr>
        <p:xfrm>
          <a:off x="251520" y="548680"/>
          <a:ext cx="8640960" cy="6098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9716"/>
                <a:gridCol w="2332582"/>
                <a:gridCol w="2578662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льготной категории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Численность граждан, которым в </a:t>
                      </a:r>
                      <a:r>
                        <a:rPr lang="ru-RU" sz="1200" dirty="0" smtClean="0">
                          <a:effectLst/>
                        </a:rPr>
                        <a:t>2016 </a:t>
                      </a:r>
                      <a:r>
                        <a:rPr lang="ru-RU" sz="1200" dirty="0">
                          <a:effectLst/>
                        </a:rPr>
                        <a:t>году предоставлена компенсация расходов на ЖКУ, чел.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Численность граждан, которым в </a:t>
                      </a:r>
                      <a:r>
                        <a:rPr lang="ru-RU" sz="1200" dirty="0" smtClean="0">
                          <a:effectLst/>
                        </a:rPr>
                        <a:t>2016 </a:t>
                      </a:r>
                      <a:r>
                        <a:rPr lang="ru-RU" sz="1200" dirty="0">
                          <a:effectLst/>
                        </a:rPr>
                        <a:t>году компенсация предоставлена с учетом взносов на капитальный ремонт, чел.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Участники Великой Отечественной войны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24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Инвалиды Великой Отечественной войны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289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96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3223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Несовершеннолетние узники фашистских концлагерей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114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40742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Лица, награжденные знаком «Житель блокадного Ленинграда», ставшие инвалидами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4852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Члены семей погибших (умерших) инвалидов (участников) Великой Отечественной войны, ветеранов боевых действий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694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215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Труженики тыла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2 893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814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Ветераны боевых действий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9 508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4 136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3080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Реабилитированные лица и лица, признанные пострадавшими от политических репрессий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1 902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761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Граждане, пострадавшие от радиации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799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227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Инвалиды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32 902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6 847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Семьи, имеющие детей-инвалидов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3 748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1 328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Ветераны труда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55 818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28 882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Ветераны военной службы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101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3308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Ветераны труда Ханты-Мансийского автономного округа – Югры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25 528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12 299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Многодетные семьи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20 266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5846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Граждане, проживающие и работающие в организациях сельской местности, в том числе и образовательных организациях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16 489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Неработающие пенсионеры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старше 70 лет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6 500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  <a:tr h="20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Итого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3" marR="38843" marT="0" marB="0"/>
                </a:tc>
              </a:tr>
            </a:tbl>
          </a:graphicData>
        </a:graphic>
      </p:graphicFrame>
      <p:sp>
        <p:nvSpPr>
          <p:cNvPr id="14" name="Номер слайда 1"/>
          <p:cNvSpPr txBox="1">
            <a:spLocks/>
          </p:cNvSpPr>
          <p:nvPr/>
        </p:nvSpPr>
        <p:spPr>
          <a:xfrm>
            <a:off x="8707911" y="6506214"/>
            <a:ext cx="358775" cy="319088"/>
          </a:xfrm>
          <a:prstGeom prst="ellipse">
            <a:avLst/>
          </a:prstGeom>
          <a:solidFill>
            <a:srgbClr val="820000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en-US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55AEE33-5240-4549-961E-F778F35693AB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9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782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2081</TotalTime>
  <Words>1774</Words>
  <Application>Microsoft Office PowerPoint</Application>
  <PresentationFormat>Экран (4:3)</PresentationFormat>
  <Paragraphs>479</Paragraphs>
  <Slides>22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Выплаты целевым группам населения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Свинухов Михаил Сергеевич</dc:creator>
  <cp:lastModifiedBy>Колмакова Надежда Валерьевна</cp:lastModifiedBy>
  <cp:revision>223</cp:revision>
  <cp:lastPrinted>2017-01-24T05:31:34Z</cp:lastPrinted>
  <dcterms:created xsi:type="dcterms:W3CDTF">2015-02-16T14:40:01Z</dcterms:created>
  <dcterms:modified xsi:type="dcterms:W3CDTF">2017-01-24T05:35:41Z</dcterms:modified>
</cp:coreProperties>
</file>